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sldIdLst>
    <p:sldId id="259" r:id="rId6"/>
    <p:sldId id="292" r:id="rId7"/>
    <p:sldId id="293" r:id="rId8"/>
    <p:sldId id="295" r:id="rId9"/>
    <p:sldId id="267" r:id="rId10"/>
    <p:sldId id="272" r:id="rId11"/>
    <p:sldId id="273" r:id="rId12"/>
    <p:sldId id="274" r:id="rId13"/>
    <p:sldId id="294" r:id="rId14"/>
    <p:sldId id="291" r:id="rId15"/>
    <p:sldId id="290" r:id="rId16"/>
    <p:sldId id="261" r:id="rId1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B9F"/>
    <a:srgbClr val="FEC909"/>
    <a:srgbClr val="E4711B"/>
    <a:srgbClr val="80B341"/>
    <a:srgbClr val="6F6F65"/>
    <a:srgbClr val="0B5A8C"/>
    <a:srgbClr val="0C5D2C"/>
    <a:srgbClr val="16B3CD"/>
    <a:srgbClr val="FFFFFF"/>
    <a:srgbClr val="57CB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1" autoAdjust="0"/>
    <p:restoredTop sz="94638" autoAdjust="0"/>
  </p:normalViewPr>
  <p:slideViewPr>
    <p:cSldViewPr snapToGrid="0" snapToObjects="1">
      <p:cViewPr>
        <p:scale>
          <a:sx n="96" d="100"/>
          <a:sy n="96" d="100"/>
        </p:scale>
        <p:origin x="-893"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4A58D942-057A-429C-BBBC-1DA500E25D7C}" type="datetimeFigureOut">
              <a:rPr lang="en-US" smtClean="0"/>
              <a:pPr/>
              <a:t>3/26/2019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2148088-E970-40BB-BD7C-5A1532F9234D}" type="slidenum">
              <a:rPr lang="en-US" smtClean="0"/>
              <a:pPr/>
              <a:t>‹#›</a:t>
            </a:fld>
            <a:endParaRPr lang="en-US"/>
          </a:p>
        </p:txBody>
      </p:sp>
    </p:spTree>
    <p:extLst>
      <p:ext uri="{BB962C8B-B14F-4D97-AF65-F5344CB8AC3E}">
        <p14:creationId xmlns:p14="http://schemas.microsoft.com/office/powerpoint/2010/main" val="122619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normAutofit fontScale="92500"/>
          </a:bodyPr>
          <a:lstStyle/>
          <a:p>
            <a:r>
              <a:rPr lang="en-US" b="1" smtClean="0"/>
              <a:t>HOW DOES PERSONAL ACCIDENT INSURANCE WORK?</a:t>
            </a:r>
          </a:p>
          <a:p>
            <a:endParaRPr lang="en-US" smtClean="0"/>
          </a:p>
          <a:p>
            <a:r>
              <a:rPr lang="en-US" smtClean="0"/>
              <a:t>Policy Holders have two decisions to make. There aren’t any confusing options, just one straightforward insurance plan.</a:t>
            </a:r>
          </a:p>
          <a:p>
            <a:endParaRPr lang="en-US" smtClean="0"/>
          </a:p>
          <a:p>
            <a:pPr lvl="3"/>
            <a:r>
              <a:rPr lang="en-US" smtClean="0"/>
              <a:t>CLICK</a:t>
            </a:r>
          </a:p>
          <a:p>
            <a:endParaRPr lang="en-US" smtClean="0"/>
          </a:p>
          <a:p>
            <a:r>
              <a:rPr lang="en-US" smtClean="0"/>
              <a:t>First, they select the Annual Benefit Bank amount.  The Annual Benefit Bank represents the total dollar amount available for covered services rendered each calendar year.  On January 1st of each year, the Annual Benefit Bank will restore to its full amount.</a:t>
            </a:r>
          </a:p>
          <a:p>
            <a:endParaRPr lang="en-US" smtClean="0"/>
          </a:p>
          <a:p>
            <a:r>
              <a:rPr lang="en-US" smtClean="0"/>
              <a:t>Policyholders  can select any amount within the range, in $100 increments.</a:t>
            </a:r>
          </a:p>
          <a:p>
            <a:pPr lvl="1"/>
            <a:r>
              <a:rPr lang="en-US" smtClean="0"/>
              <a:t>The Minimum is $2,500</a:t>
            </a:r>
          </a:p>
          <a:p>
            <a:pPr lvl="1"/>
            <a:r>
              <a:rPr lang="en-US" smtClean="0"/>
              <a:t>The Maximum is $15,000 for individuals and $25,000 for couples and/or families. The money can be used by one or all members.</a:t>
            </a:r>
          </a:p>
          <a:p>
            <a:pPr lvl="3"/>
            <a:endParaRPr lang="en-US" smtClean="0"/>
          </a:p>
          <a:p>
            <a:pPr lvl="3"/>
            <a:r>
              <a:rPr lang="en-US" smtClean="0"/>
              <a:t>CLICK</a:t>
            </a:r>
          </a:p>
          <a:p>
            <a:pPr lvl="0"/>
            <a:endParaRPr lang="en-US" smtClean="0"/>
          </a:p>
          <a:p>
            <a:pPr lvl="0"/>
            <a:r>
              <a:rPr lang="en-US" smtClean="0"/>
              <a:t>Next they select the annual deductible. The Annual Deductible represents the dollar amount that an individual must incur in covered services in a calendar year before benefits are payable under the policy. Applicants can choose a $100, $250 or $500 deductible.  </a:t>
            </a:r>
          </a:p>
          <a:p>
            <a:endParaRPr lang="en-US" smtClean="0"/>
          </a:p>
          <a:p>
            <a:r>
              <a:rPr lang="en-US" smtClean="0"/>
              <a:t>The deductible is known as a “disappearing deductible”. Let’s take a look at how that works.</a:t>
            </a:r>
            <a:endParaRPr lang="en-US" dirty="0" smtClean="0"/>
          </a:p>
        </p:txBody>
      </p:sp>
      <p:sp>
        <p:nvSpPr>
          <p:cNvPr id="4" name="Slide Number Placeholder 3"/>
          <p:cNvSpPr>
            <a:spLocks noGrp="1"/>
          </p:cNvSpPr>
          <p:nvPr>
            <p:ph type="sldNum" sz="quarter" idx="5"/>
          </p:nvPr>
        </p:nvSpPr>
        <p:spPr>
          <a:xfrm>
            <a:off x="4022886" y="8918122"/>
            <a:ext cx="3078048" cy="468803"/>
          </a:xfrm>
          <a:prstGeom prst="rect">
            <a:avLst/>
          </a:prstGeom>
        </p:spPr>
        <p:txBody>
          <a:bodyPr lIns="89129" tIns="44565" rIns="89129" bIns="44565"/>
          <a:lstStyle/>
          <a:p>
            <a:fld id="{DC74D8A0-3022-49F6-84FE-0F5551258253}" type="slidenum">
              <a:rPr lang="en-US" smtClean="0">
                <a:solidFill>
                  <a:prstClr val="black"/>
                </a:solidFill>
              </a:rPr>
              <a:pPr/>
              <a:t>5</a:t>
            </a:fld>
            <a:endParaRPr lang="en-US" dirty="0">
              <a:solidFill>
                <a:prstClr val="black"/>
              </a:solidFill>
            </a:endParaRPr>
          </a:p>
        </p:txBody>
      </p:sp>
      <p:sp>
        <p:nvSpPr>
          <p:cNvPr id="5" name="Footer Placeholder 4"/>
          <p:cNvSpPr>
            <a:spLocks noGrp="1"/>
          </p:cNvSpPr>
          <p:nvPr>
            <p:ph type="ftr" sz="quarter" idx="10"/>
          </p:nvPr>
        </p:nvSpPr>
        <p:spPr>
          <a:xfrm>
            <a:off x="1" y="8918122"/>
            <a:ext cx="3078048" cy="468803"/>
          </a:xfrm>
          <a:prstGeom prst="rect">
            <a:avLst/>
          </a:prstGeom>
        </p:spPr>
        <p:txBody>
          <a:bodyPr lIns="89129" tIns="44565" rIns="89129" bIns="44565"/>
          <a:lstStyle/>
          <a:p>
            <a:r>
              <a:rPr lang="en-US" dirty="0" smtClean="0">
                <a:solidFill>
                  <a:prstClr val="black"/>
                </a:solidFill>
              </a:rPr>
              <a:t>LifeSecure Ancillary Products: Personal Accident &amp; Hospital Recovery</a:t>
            </a:r>
            <a:endParaRPr lang="en-US" dirty="0">
              <a:solidFill>
                <a:prstClr val="black"/>
              </a:solidFill>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98000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Notes Placeholder 2"/>
          <p:cNvSpPr>
            <a:spLocks noGrp="1"/>
          </p:cNvSpPr>
          <p:nvPr>
            <p:ph type="body" idx="1"/>
          </p:nvPr>
        </p:nvSpPr>
        <p:spPr/>
        <p:txBody>
          <a:bodyPr>
            <a:normAutofit/>
          </a:bodyPr>
          <a:lstStyle/>
          <a:p>
            <a:r>
              <a:rPr lang="en-US" b="1" dirty="0" smtClean="0"/>
              <a:t>PERSONAL ACCIDENT INSURANCE  - FAMILY PAYOUT EXAMPLE</a:t>
            </a:r>
          </a:p>
          <a:p>
            <a:r>
              <a:rPr lang="en-US" dirty="0" smtClean="0"/>
              <a:t> </a:t>
            </a:r>
          </a:p>
          <a:p>
            <a:r>
              <a:rPr lang="en-US" dirty="0" smtClean="0"/>
              <a:t>In one calendar year, each member of the family suffered an accidental injury, </a:t>
            </a:r>
          </a:p>
          <a:p>
            <a:pPr lvl="3"/>
            <a:endParaRPr lang="en-US" dirty="0" smtClean="0"/>
          </a:p>
          <a:p>
            <a:pPr lvl="3"/>
            <a:r>
              <a:rPr lang="en-US" dirty="0" smtClean="0"/>
              <a:t>CLICK</a:t>
            </a:r>
          </a:p>
          <a:p>
            <a:pPr lvl="3"/>
            <a:endParaRPr lang="en-US" dirty="0" smtClean="0"/>
          </a:p>
          <a:p>
            <a:pPr lvl="1"/>
            <a:r>
              <a:rPr lang="en-US" dirty="0" smtClean="0"/>
              <a:t>Dave’s wife Kim tripped over a log and sprained her ankle while jogging one morning in May. The deductible is $500.  </a:t>
            </a:r>
          </a:p>
          <a:p>
            <a:pPr lvl="1"/>
            <a:r>
              <a:rPr lang="en-US" dirty="0" smtClean="0"/>
              <a:t>Dave had cut his finger on a broken dish in the sink.  </a:t>
            </a:r>
          </a:p>
          <a:p>
            <a:pPr lvl="1"/>
            <a:r>
              <a:rPr lang="en-US" dirty="0" smtClean="0"/>
              <a:t>Their son Michael was accidentally hit in a soccer game and broke his nose.</a:t>
            </a:r>
          </a:p>
          <a:p>
            <a:pPr lvl="3"/>
            <a:endParaRPr lang="en-US" dirty="0" smtClean="0"/>
          </a:p>
          <a:p>
            <a:pPr lvl="3"/>
            <a:r>
              <a:rPr lang="en-US" dirty="0" smtClean="0"/>
              <a:t>CLICK</a:t>
            </a:r>
          </a:p>
          <a:p>
            <a:endParaRPr lang="en-US" dirty="0" smtClean="0"/>
          </a:p>
          <a:p>
            <a:r>
              <a:rPr lang="en-US" dirty="0" smtClean="0"/>
              <a:t>Their daughter Mandy broke her leg falling off her bike  - but the family deductible has already been met, so there is no cost share for this accident.</a:t>
            </a:r>
          </a:p>
        </p:txBody>
      </p:sp>
      <p:sp>
        <p:nvSpPr>
          <p:cNvPr id="4" name="Slide Number Placeholder 3"/>
          <p:cNvSpPr>
            <a:spLocks noGrp="1"/>
          </p:cNvSpPr>
          <p:nvPr>
            <p:ph type="sldNum" sz="quarter" idx="5"/>
          </p:nvPr>
        </p:nvSpPr>
        <p:spPr>
          <a:xfrm>
            <a:off x="4022886" y="8918122"/>
            <a:ext cx="3078048" cy="468803"/>
          </a:xfrm>
          <a:prstGeom prst="rect">
            <a:avLst/>
          </a:prstGeom>
        </p:spPr>
        <p:txBody>
          <a:bodyPr lIns="89129" tIns="44565" rIns="89129" bIns="44565"/>
          <a:lstStyle/>
          <a:p>
            <a:fld id="{954D1434-1D89-4E7E-90F3-7C8D57257CDA}" type="slidenum">
              <a:rPr lang="en-US" smtClean="0">
                <a:solidFill>
                  <a:prstClr val="black"/>
                </a:solidFill>
              </a:rPr>
              <a:pPr/>
              <a:t>6</a:t>
            </a:fld>
            <a:endParaRPr lang="en-US" dirty="0">
              <a:solidFill>
                <a:prstClr val="black"/>
              </a:solidFill>
            </a:endParaRPr>
          </a:p>
        </p:txBody>
      </p:sp>
      <p:sp>
        <p:nvSpPr>
          <p:cNvPr id="5" name="Footer Placeholder 4"/>
          <p:cNvSpPr>
            <a:spLocks noGrp="1"/>
          </p:cNvSpPr>
          <p:nvPr>
            <p:ph type="ftr" sz="quarter" idx="10"/>
          </p:nvPr>
        </p:nvSpPr>
        <p:spPr>
          <a:xfrm>
            <a:off x="1" y="8918122"/>
            <a:ext cx="3078048" cy="468803"/>
          </a:xfrm>
          <a:prstGeom prst="rect">
            <a:avLst/>
          </a:prstGeom>
        </p:spPr>
        <p:txBody>
          <a:bodyPr lIns="89129" tIns="44565" rIns="89129" bIns="44565"/>
          <a:lstStyle/>
          <a:p>
            <a:r>
              <a:rPr lang="en-US" dirty="0" smtClean="0">
                <a:solidFill>
                  <a:prstClr val="black"/>
                </a:solidFill>
              </a:rPr>
              <a:t>LifeSecure Ancillary Products: Personal Accident &amp; Hospital Recovery</a:t>
            </a:r>
            <a:endParaRPr lang="en-US" dirty="0">
              <a:solidFill>
                <a:prstClr val="black"/>
              </a:solidFill>
            </a:endParaRPr>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107716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Notes Placeholder 2"/>
          <p:cNvSpPr>
            <a:spLocks noGrp="1"/>
          </p:cNvSpPr>
          <p:nvPr>
            <p:ph type="body" idx="1"/>
          </p:nvPr>
        </p:nvSpPr>
        <p:spPr/>
        <p:txBody>
          <a:bodyPr>
            <a:normAutofit fontScale="92500" lnSpcReduction="10000"/>
          </a:bodyPr>
          <a:lstStyle/>
          <a:p>
            <a:r>
              <a:rPr lang="en-US" b="1" dirty="0" smtClean="0"/>
              <a:t>IMPORTANT TIME LIMITS</a:t>
            </a:r>
          </a:p>
          <a:p>
            <a:endParaRPr lang="en-US" dirty="0" smtClean="0"/>
          </a:p>
          <a:p>
            <a:r>
              <a:rPr lang="en-US" dirty="0" smtClean="0"/>
              <a:t>There are a few time limitations for covered services that are important to note.</a:t>
            </a:r>
          </a:p>
          <a:p>
            <a:pPr lvl="3"/>
            <a:endParaRPr lang="en-US" dirty="0" smtClean="0"/>
          </a:p>
          <a:p>
            <a:pPr lvl="3"/>
            <a:r>
              <a:rPr lang="en-US" dirty="0" smtClean="0"/>
              <a:t>CLICK</a:t>
            </a:r>
          </a:p>
          <a:p>
            <a:endParaRPr lang="en-US" dirty="0" smtClean="0"/>
          </a:p>
          <a:p>
            <a:r>
              <a:rPr lang="en-US" dirty="0" smtClean="0"/>
              <a:t>First, members must receive initial care within 72 hours of an accident and submit proof of claim for the actual medical and/or recovery expenses. </a:t>
            </a:r>
            <a:br>
              <a:rPr lang="en-US" dirty="0" smtClean="0"/>
            </a:br>
            <a:endParaRPr lang="en-US" dirty="0" smtClean="0"/>
          </a:p>
          <a:p>
            <a:pPr lvl="3"/>
            <a:r>
              <a:rPr lang="en-US" dirty="0" smtClean="0"/>
              <a:t>CLICK</a:t>
            </a:r>
          </a:p>
          <a:p>
            <a:endParaRPr lang="en-US" dirty="0" smtClean="0"/>
          </a:p>
          <a:p>
            <a:r>
              <a:rPr lang="en-US" dirty="0" smtClean="0"/>
              <a:t>Major Diagnostic Exams must be performed within 30 days of the accident in order to qualify for reimbursement. Major Diagnostic Exams are limited to one per accidental injury and a maximum of two Major Diagnostic Exams per year per covered member.</a:t>
            </a:r>
          </a:p>
          <a:p>
            <a:r>
              <a:rPr lang="en-US" dirty="0" smtClean="0"/>
              <a:t>Major diagnostic exams covered by the policy are:</a:t>
            </a:r>
          </a:p>
          <a:p>
            <a:pPr lvl="1"/>
            <a:r>
              <a:rPr lang="en-US" dirty="0" smtClean="0"/>
              <a:t>Computerized Tomography (CT)</a:t>
            </a:r>
          </a:p>
          <a:p>
            <a:pPr lvl="1"/>
            <a:r>
              <a:rPr lang="en-US" dirty="0" smtClean="0"/>
              <a:t>Magnetic Resonance Imaging (MRI); or</a:t>
            </a:r>
          </a:p>
          <a:p>
            <a:pPr lvl="1"/>
            <a:r>
              <a:rPr lang="en-US" dirty="0" smtClean="0"/>
              <a:t>Electroencephalogram (EEG)</a:t>
            </a:r>
          </a:p>
          <a:p>
            <a:pPr lvl="3"/>
            <a:endParaRPr lang="en-US" dirty="0" smtClean="0"/>
          </a:p>
          <a:p>
            <a:pPr lvl="3"/>
            <a:r>
              <a:rPr lang="en-US" dirty="0" smtClean="0"/>
              <a:t>CLICK</a:t>
            </a:r>
          </a:p>
          <a:p>
            <a:endParaRPr lang="en-US" dirty="0" smtClean="0"/>
          </a:p>
          <a:p>
            <a:pPr defTabSz="933267"/>
            <a:r>
              <a:rPr lang="en-US" dirty="0" smtClean="0"/>
              <a:t>Benefit payout: To determine actual expenses, we will take into account adjustments or discounts, which may have been applied through providers or other payer organizations for services rendered. The benefit payout for Major Diagnostic Exams is based on actual expenses, up to a maximum of $750 per exam with a limit of two exams per calendar year/one per accident per covered member.</a:t>
            </a:r>
          </a:p>
          <a:p>
            <a:endParaRPr lang="en-US" dirty="0" smtClean="0"/>
          </a:p>
        </p:txBody>
      </p:sp>
      <p:sp>
        <p:nvSpPr>
          <p:cNvPr id="4" name="Slide Number Placeholder 3"/>
          <p:cNvSpPr>
            <a:spLocks noGrp="1"/>
          </p:cNvSpPr>
          <p:nvPr>
            <p:ph type="sldNum" sz="quarter" idx="5"/>
          </p:nvPr>
        </p:nvSpPr>
        <p:spPr>
          <a:xfrm>
            <a:off x="4022886" y="8918122"/>
            <a:ext cx="3078048" cy="468803"/>
          </a:xfrm>
          <a:prstGeom prst="rect">
            <a:avLst/>
          </a:prstGeom>
        </p:spPr>
        <p:txBody>
          <a:bodyPr lIns="89129" tIns="44565" rIns="89129" bIns="44565"/>
          <a:lstStyle/>
          <a:p>
            <a:fld id="{1BD7966B-F4F7-4417-A78F-EFADCA8B53B5}"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0"/>
          </p:nvPr>
        </p:nvSpPr>
        <p:spPr>
          <a:xfrm>
            <a:off x="1" y="8918122"/>
            <a:ext cx="3078048" cy="468803"/>
          </a:xfrm>
          <a:prstGeom prst="rect">
            <a:avLst/>
          </a:prstGeom>
        </p:spPr>
        <p:txBody>
          <a:bodyPr lIns="89129" tIns="44565" rIns="89129" bIns="44565"/>
          <a:lstStyle/>
          <a:p>
            <a:r>
              <a:rPr lang="en-US" dirty="0" smtClean="0">
                <a:solidFill>
                  <a:prstClr val="black"/>
                </a:solidFill>
              </a:rPr>
              <a:t>LifeSecure Ancillary Products: Personal Accident &amp; Hospital Recovery</a:t>
            </a:r>
            <a:endParaRPr lang="en-US" dirty="0">
              <a:solidFill>
                <a:prstClr val="black"/>
              </a:solidFill>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90719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Notes Placeholder 2"/>
          <p:cNvSpPr>
            <a:spLocks noGrp="1"/>
          </p:cNvSpPr>
          <p:nvPr>
            <p:ph type="body" idx="1"/>
          </p:nvPr>
        </p:nvSpPr>
        <p:spPr/>
        <p:txBody>
          <a:bodyPr>
            <a:normAutofit/>
          </a:bodyPr>
          <a:lstStyle/>
          <a:p>
            <a:pPr defTabSz="891067">
              <a:defRPr/>
            </a:pPr>
            <a:r>
              <a:rPr lang="en-US" b="1" dirty="0" smtClean="0"/>
              <a:t>IMPORTANT TIME LIMITS</a:t>
            </a:r>
          </a:p>
          <a:p>
            <a:endParaRPr lang="en-US" dirty="0" smtClean="0"/>
          </a:p>
          <a:p>
            <a:r>
              <a:rPr lang="en-US" dirty="0" smtClean="0"/>
              <a:t>Other benefits provided are surgery and rehabilitative therapy, which both must begin within 90 days of the Accidental Injury. </a:t>
            </a:r>
            <a:br>
              <a:rPr lang="en-US" dirty="0" smtClean="0"/>
            </a:br>
            <a:r>
              <a:rPr lang="en-US" dirty="0" smtClean="0"/>
              <a:t/>
            </a:r>
            <a:br>
              <a:rPr lang="en-US" dirty="0" smtClean="0"/>
            </a:br>
            <a:r>
              <a:rPr lang="en-US" dirty="0" smtClean="0"/>
              <a:t>Up to two surgeries are covered per accidental injury per covered person, and one rehabilitative therapy visit is covered per day per covered person (up to a maximum of 10 per year per accidental injury) in order to qualify for reimbursement. </a:t>
            </a:r>
          </a:p>
        </p:txBody>
      </p:sp>
      <p:sp>
        <p:nvSpPr>
          <p:cNvPr id="4" name="Slide Number Placeholder 3"/>
          <p:cNvSpPr>
            <a:spLocks noGrp="1"/>
          </p:cNvSpPr>
          <p:nvPr>
            <p:ph type="sldNum" sz="quarter" idx="5"/>
          </p:nvPr>
        </p:nvSpPr>
        <p:spPr>
          <a:xfrm>
            <a:off x="4022886" y="8918122"/>
            <a:ext cx="3078048" cy="468803"/>
          </a:xfrm>
          <a:prstGeom prst="rect">
            <a:avLst/>
          </a:prstGeom>
        </p:spPr>
        <p:txBody>
          <a:bodyPr lIns="89129" tIns="44565" rIns="89129" bIns="44565"/>
          <a:lstStyle/>
          <a:p>
            <a:fld id="{1BD7966B-F4F7-4417-A78F-EFADCA8B53B5}" type="slidenum">
              <a:rPr lang="en-US" smtClean="0">
                <a:solidFill>
                  <a:prstClr val="black"/>
                </a:solidFill>
              </a:rPr>
              <a:pPr/>
              <a:t>8</a:t>
            </a:fld>
            <a:endParaRPr lang="en-US" dirty="0">
              <a:solidFill>
                <a:prstClr val="black"/>
              </a:solidFill>
            </a:endParaRPr>
          </a:p>
        </p:txBody>
      </p:sp>
      <p:sp>
        <p:nvSpPr>
          <p:cNvPr id="5" name="Footer Placeholder 4"/>
          <p:cNvSpPr>
            <a:spLocks noGrp="1"/>
          </p:cNvSpPr>
          <p:nvPr>
            <p:ph type="ftr" sz="quarter" idx="10"/>
          </p:nvPr>
        </p:nvSpPr>
        <p:spPr>
          <a:xfrm>
            <a:off x="1" y="8918122"/>
            <a:ext cx="3078048" cy="468803"/>
          </a:xfrm>
          <a:prstGeom prst="rect">
            <a:avLst/>
          </a:prstGeom>
        </p:spPr>
        <p:txBody>
          <a:bodyPr lIns="89129" tIns="44565" rIns="89129" bIns="44565"/>
          <a:lstStyle/>
          <a:p>
            <a:r>
              <a:rPr lang="en-US" dirty="0" smtClean="0">
                <a:solidFill>
                  <a:prstClr val="black"/>
                </a:solidFill>
              </a:rPr>
              <a:t>LifeSecure Ancillary Products: Personal Accident &amp; Hospital Recovery</a:t>
            </a:r>
            <a:endParaRPr lang="en-US" dirty="0">
              <a:solidFill>
                <a:prstClr val="black"/>
              </a:solidFill>
            </a:endParaRP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85802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normAutofit/>
          </a:bodyPr>
          <a:lstStyle/>
          <a:p>
            <a:pPr marL="323349" indent="-323349">
              <a:spcBef>
                <a:spcPts val="607"/>
              </a:spcBef>
              <a:defRPr/>
            </a:pPr>
            <a:r>
              <a:rPr lang="en-US" dirty="0" smtClean="0"/>
              <a:t>Pure</a:t>
            </a:r>
            <a:r>
              <a:rPr lang="en-US" baseline="0" dirty="0" smtClean="0"/>
              <a:t> online application with VAC or e-signature</a:t>
            </a:r>
          </a:p>
          <a:p>
            <a:pPr marL="323349" indent="-323349">
              <a:spcBef>
                <a:spcPts val="607"/>
              </a:spcBef>
              <a:defRPr/>
            </a:pPr>
            <a:r>
              <a:rPr lang="en-US" baseline="0" dirty="0" smtClean="0"/>
              <a:t>Personal agent, group, &amp; policy holder portals with 24/7 access</a:t>
            </a:r>
          </a:p>
          <a:p>
            <a:pPr marL="323349" indent="-323349">
              <a:spcBef>
                <a:spcPts val="607"/>
              </a:spcBef>
              <a:defRPr/>
            </a:pPr>
            <a:r>
              <a:rPr lang="en-US" baseline="0" dirty="0" smtClean="0"/>
              <a:t>Budget point pricing tool for LTC (monthly budget) – What can the client afford? $50, $75, $100 a month?</a:t>
            </a:r>
          </a:p>
          <a:p>
            <a:pPr marL="323349" indent="-323349">
              <a:spcBef>
                <a:spcPts val="607"/>
              </a:spcBef>
              <a:buFont typeface="Arial" pitchFamily="34" charset="0"/>
              <a:buChar char="•"/>
              <a:defRPr/>
            </a:pPr>
            <a:r>
              <a:rPr lang="en-US" sz="1000" dirty="0">
                <a:solidFill>
                  <a:schemeClr val="bg1"/>
                </a:solidFill>
                <a:latin typeface="Verdana" pitchFamily="34" charset="0"/>
                <a:ea typeface="Verdana" pitchFamily="34" charset="0"/>
                <a:cs typeface="Verdana" pitchFamily="34" charset="0"/>
              </a:rPr>
              <a:t>LifeSecure’s outstanding Personal Accident </a:t>
            </a:r>
            <a:br>
              <a:rPr lang="en-US" sz="1000" dirty="0">
                <a:solidFill>
                  <a:schemeClr val="bg1"/>
                </a:solidFill>
                <a:latin typeface="Verdana" pitchFamily="34" charset="0"/>
                <a:ea typeface="Verdana" pitchFamily="34" charset="0"/>
                <a:cs typeface="Verdana" pitchFamily="34" charset="0"/>
              </a:rPr>
            </a:br>
            <a:r>
              <a:rPr lang="en-US" sz="1000" dirty="0">
                <a:solidFill>
                  <a:schemeClr val="bg1"/>
                </a:solidFill>
                <a:latin typeface="Verdana" pitchFamily="34" charset="0"/>
                <a:ea typeface="Verdana" pitchFamily="34" charset="0"/>
                <a:cs typeface="Verdana" pitchFamily="34" charset="0"/>
              </a:rPr>
              <a:t>Insurance program filed in Michigan in 2011 </a:t>
            </a:r>
            <a:br>
              <a:rPr lang="en-US" sz="1000" dirty="0">
                <a:solidFill>
                  <a:schemeClr val="bg1"/>
                </a:solidFill>
                <a:latin typeface="Verdana" pitchFamily="34" charset="0"/>
                <a:ea typeface="Verdana" pitchFamily="34" charset="0"/>
                <a:cs typeface="Verdana" pitchFamily="34" charset="0"/>
              </a:rPr>
            </a:br>
            <a:r>
              <a:rPr lang="en-US" sz="1000" dirty="0">
                <a:solidFill>
                  <a:schemeClr val="bg1"/>
                </a:solidFill>
                <a:latin typeface="Verdana" pitchFamily="34" charset="0"/>
                <a:ea typeface="Verdana" pitchFamily="34" charset="0"/>
                <a:cs typeface="Verdana" pitchFamily="34" charset="0"/>
              </a:rPr>
              <a:t>and approved to market on October 1</a:t>
            </a:r>
            <a:r>
              <a:rPr lang="en-US" sz="1000" baseline="30000" dirty="0">
                <a:solidFill>
                  <a:schemeClr val="bg1"/>
                </a:solidFill>
                <a:latin typeface="Verdana" pitchFamily="34" charset="0"/>
                <a:ea typeface="Verdana" pitchFamily="34" charset="0"/>
                <a:cs typeface="Verdana" pitchFamily="34" charset="0"/>
              </a:rPr>
              <a:t>st</a:t>
            </a:r>
            <a:r>
              <a:rPr lang="en-US" sz="1000" dirty="0">
                <a:solidFill>
                  <a:schemeClr val="bg1"/>
                </a:solidFill>
                <a:latin typeface="Verdana" pitchFamily="34" charset="0"/>
                <a:ea typeface="Verdana" pitchFamily="34" charset="0"/>
                <a:cs typeface="Verdana" pitchFamily="34" charset="0"/>
              </a:rPr>
              <a:t> </a:t>
            </a:r>
            <a:endParaRPr lang="en-US" dirty="0" smtClean="0"/>
          </a:p>
        </p:txBody>
      </p:sp>
    </p:spTree>
    <p:extLst>
      <p:ext uri="{BB962C8B-B14F-4D97-AF65-F5344CB8AC3E}">
        <p14:creationId xmlns:p14="http://schemas.microsoft.com/office/powerpoint/2010/main" val="19026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28600" y="233013"/>
            <a:ext cx="8686800" cy="3200400"/>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4125" y="1767487"/>
            <a:ext cx="8171542" cy="1669142"/>
          </a:xfrm>
          <a:prstGeom prst="rect">
            <a:avLst/>
          </a:prstGeom>
        </p:spPr>
        <p:txBody>
          <a:bodyPr lIns="182880" tIns="0" rIns="0" bIns="0">
            <a:normAutofit/>
          </a:bodyPr>
          <a:lstStyle>
            <a:lvl1pPr algn="l">
              <a:defRPr sz="4400" b="1" i="0" baseline="0">
                <a:solidFill>
                  <a:srgbClr val="FFFFFF"/>
                </a:solidFill>
                <a:latin typeface="Arial" pitchFamily="34" charset="0"/>
                <a:cs typeface="Arial" pitchFamily="34" charset="0"/>
              </a:defRPr>
            </a:lvl1pPr>
          </a:lstStyle>
          <a:p>
            <a:r>
              <a:rPr lang="en-US" dirty="0" smtClean="0"/>
              <a:t>Breaking Industry Trends Through Title Here</a:t>
            </a:r>
            <a:endParaRPr lang="en-US" dirty="0"/>
          </a:p>
        </p:txBody>
      </p:sp>
      <p:sp>
        <p:nvSpPr>
          <p:cNvPr id="3" name="Subtitle 2"/>
          <p:cNvSpPr>
            <a:spLocks noGrp="1"/>
          </p:cNvSpPr>
          <p:nvPr>
            <p:ph type="subTitle" idx="1" hasCustomPrompt="1"/>
          </p:nvPr>
        </p:nvSpPr>
        <p:spPr>
          <a:xfrm>
            <a:off x="249054" y="3518525"/>
            <a:ext cx="8339071" cy="429229"/>
          </a:xfrm>
          <a:prstGeom prst="rect">
            <a:avLst/>
          </a:prstGeom>
        </p:spPr>
        <p:txBody>
          <a:bodyPr lIns="182880" tIns="0" rIns="0" bIns="0">
            <a:normAutofit/>
          </a:bodyPr>
          <a:lstStyle>
            <a:lvl1pPr marL="0" indent="0" algn="l">
              <a:buNone/>
              <a:defRPr sz="2000" baseline="0">
                <a:solidFill>
                  <a:srgbClr val="0B5A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Addressing Affordability and Subtitle Goes Here</a:t>
            </a:r>
            <a:endParaRPr lang="en-US" dirty="0"/>
          </a:p>
        </p:txBody>
      </p:sp>
      <p:sp>
        <p:nvSpPr>
          <p:cNvPr id="9" name="TextBox 8"/>
          <p:cNvSpPr txBox="1"/>
          <p:nvPr userDrawn="1"/>
        </p:nvSpPr>
        <p:spPr>
          <a:xfrm>
            <a:off x="249054" y="266890"/>
            <a:ext cx="3483428" cy="261610"/>
          </a:xfrm>
          <a:prstGeom prst="rect">
            <a:avLst/>
          </a:prstGeom>
          <a:noFill/>
        </p:spPr>
        <p:txBody>
          <a:bodyPr wrap="square" lIns="182880" tIns="91440" rIns="0" bIns="0" rtlCol="0">
            <a:spAutoFit/>
          </a:bodyPr>
          <a:lstStyle/>
          <a:p>
            <a:r>
              <a:rPr lang="en-US" sz="1100" dirty="0" err="1" smtClean="0">
                <a:solidFill>
                  <a:srgbClr val="FFFFFF"/>
                </a:solidFill>
                <a:latin typeface="Arial" pitchFamily="34" charset="0"/>
                <a:cs typeface="Arial" pitchFamily="34" charset="0"/>
              </a:rPr>
              <a:t>LifeSecure</a:t>
            </a:r>
            <a:r>
              <a:rPr lang="en-US" sz="1100" baseline="0" dirty="0" smtClean="0">
                <a:solidFill>
                  <a:srgbClr val="FFFFFF"/>
                </a:solidFill>
                <a:latin typeface="Arial" pitchFamily="34" charset="0"/>
                <a:cs typeface="Arial" pitchFamily="34" charset="0"/>
              </a:rPr>
              <a:t> Insurance Company</a:t>
            </a:r>
            <a:endParaRPr lang="en-US" sz="1100" dirty="0">
              <a:solidFill>
                <a:srgbClr val="FFFFFF"/>
              </a:solidFill>
              <a:latin typeface="Arial" pitchFamily="34" charset="0"/>
              <a:cs typeface="Arial" pitchFamily="34" charset="0"/>
            </a:endParaRPr>
          </a:p>
        </p:txBody>
      </p:sp>
      <p:pic>
        <p:nvPicPr>
          <p:cNvPr id="13" name="Picture 12"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698" y="6214199"/>
            <a:ext cx="2259376" cy="467730"/>
          </a:xfrm>
          <a:prstGeom prst="rect">
            <a:avLst/>
          </a:prstGeom>
        </p:spPr>
      </p:pic>
      <p:sp>
        <p:nvSpPr>
          <p:cNvPr id="12" name="Text Placeholder 11"/>
          <p:cNvSpPr>
            <a:spLocks noGrp="1"/>
          </p:cNvSpPr>
          <p:nvPr>
            <p:ph type="body" sz="quarter" idx="10" hasCustomPrompt="1"/>
          </p:nvPr>
        </p:nvSpPr>
        <p:spPr>
          <a:xfrm>
            <a:off x="249238" y="4244975"/>
            <a:ext cx="3832225" cy="627063"/>
          </a:xfrm>
          <a:prstGeom prst="rect">
            <a:avLst/>
          </a:prstGeom>
        </p:spPr>
        <p:txBody>
          <a:bodyPr/>
          <a:lstStyle>
            <a:lvl1pPr>
              <a:buNone/>
              <a:defRPr sz="1600">
                <a:latin typeface="Arial" pitchFamily="34" charset="0"/>
                <a:cs typeface="Arial" pitchFamily="34" charset="0"/>
              </a:defRPr>
            </a:lvl1pPr>
          </a:lstStyle>
          <a:p>
            <a:pPr lvl="0"/>
            <a:r>
              <a:rPr lang="en-US" sz="1600" dirty="0" smtClean="0"/>
              <a:t>Presented by:</a:t>
            </a:r>
            <a:endParaRPr lang="en-US" dirty="0"/>
          </a:p>
        </p:txBody>
      </p:sp>
    </p:spTree>
    <p:extLst>
      <p:ext uri="{BB962C8B-B14F-4D97-AF65-F5344CB8AC3E}">
        <p14:creationId xmlns:p14="http://schemas.microsoft.com/office/powerpoint/2010/main" val="113763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sp>
        <p:nvSpPr>
          <p:cNvPr id="8" name="Rectangle 7"/>
          <p:cNvSpPr/>
          <p:nvPr userDrawn="1"/>
        </p:nvSpPr>
        <p:spPr>
          <a:xfrm>
            <a:off x="228600" y="233014"/>
            <a:ext cx="8686800" cy="5360189"/>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50771" y="4941135"/>
            <a:ext cx="8300736" cy="665798"/>
          </a:xfrm>
          <a:prstGeom prst="rect">
            <a:avLst/>
          </a:prstGeom>
        </p:spPr>
        <p:txBody>
          <a:bodyPr lIns="182880" tIns="0" rIns="0" bIns="91440">
            <a:noAutofit/>
          </a:bodyPr>
          <a:lstStyle>
            <a:lvl1pPr algn="l">
              <a:defRPr sz="3200" b="1" i="0" baseline="0">
                <a:solidFill>
                  <a:srgbClr val="FFFFFF"/>
                </a:solidFill>
                <a:latin typeface="Arial" pitchFamily="34" charset="0"/>
                <a:cs typeface="Arial" pitchFamily="34" charset="0"/>
              </a:defRPr>
            </a:lvl1pPr>
          </a:lstStyle>
          <a:p>
            <a:r>
              <a:rPr lang="en-US" dirty="0" smtClean="0"/>
              <a:t>Page Divider Text Goes Here</a:t>
            </a:r>
            <a:endParaRPr lang="en-US" dirty="0"/>
          </a:p>
        </p:txBody>
      </p:sp>
      <p:pic>
        <p:nvPicPr>
          <p:cNvPr id="7" name="Picture 6"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9"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15309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icture">
    <p:spTree>
      <p:nvGrpSpPr>
        <p:cNvPr id="1" name=""/>
        <p:cNvGrpSpPr/>
        <p:nvPr/>
      </p:nvGrpSpPr>
      <p:grpSpPr>
        <a:xfrm>
          <a:off x="0" y="0"/>
          <a:ext cx="0" cy="0"/>
          <a:chOff x="0" y="0"/>
          <a:chExt cx="0" cy="0"/>
        </a:xfrm>
      </p:grpSpPr>
      <p:pic>
        <p:nvPicPr>
          <p:cNvPr id="3" name="Picture 2" descr="iStock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942" y="228600"/>
            <a:ext cx="8690458" cy="6400800"/>
          </a:xfrm>
          <a:prstGeom prst="rect">
            <a:avLst/>
          </a:prstGeom>
        </p:spPr>
      </p:pic>
      <p:sp>
        <p:nvSpPr>
          <p:cNvPr id="8" name="Rectangle 7"/>
          <p:cNvSpPr/>
          <p:nvPr userDrawn="1"/>
        </p:nvSpPr>
        <p:spPr>
          <a:xfrm>
            <a:off x="237041" y="214870"/>
            <a:ext cx="8686800" cy="114300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37041" y="922421"/>
            <a:ext cx="8300736" cy="43544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5" name="Slide Number Placeholder 1"/>
          <p:cNvSpPr>
            <a:spLocks noGrp="1"/>
          </p:cNvSpPr>
          <p:nvPr>
            <p:ph type="sldNum" sz="quarter" idx="4"/>
          </p:nvPr>
        </p:nvSpPr>
        <p:spPr>
          <a:xfrm>
            <a:off x="8510335" y="6629400"/>
            <a:ext cx="360947" cy="148222"/>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404687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icture">
    <p:spTree>
      <p:nvGrpSpPr>
        <p:cNvPr id="1" name=""/>
        <p:cNvGrpSpPr/>
        <p:nvPr/>
      </p:nvGrpSpPr>
      <p:grpSpPr>
        <a:xfrm>
          <a:off x="0" y="0"/>
          <a:ext cx="0" cy="0"/>
          <a:chOff x="0" y="0"/>
          <a:chExt cx="0" cy="0"/>
        </a:xfrm>
      </p:grpSpPr>
      <p:pic>
        <p:nvPicPr>
          <p:cNvPr id="4" name="Picture 3" descr="iStock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228600"/>
            <a:ext cx="8690458" cy="6400800"/>
          </a:xfrm>
          <a:prstGeom prst="rect">
            <a:avLst/>
          </a:prstGeom>
        </p:spPr>
      </p:pic>
      <p:sp>
        <p:nvSpPr>
          <p:cNvPr id="8" name="Rectangle 7"/>
          <p:cNvSpPr/>
          <p:nvPr userDrawn="1"/>
        </p:nvSpPr>
        <p:spPr>
          <a:xfrm>
            <a:off x="237041" y="228600"/>
            <a:ext cx="8686800" cy="114300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37041" y="922421"/>
            <a:ext cx="8300736" cy="43544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5" name="Slide Number Placeholder 1"/>
          <p:cNvSpPr>
            <a:spLocks noGrp="1"/>
          </p:cNvSpPr>
          <p:nvPr>
            <p:ph type="sldNum" sz="quarter" idx="4"/>
          </p:nvPr>
        </p:nvSpPr>
        <p:spPr>
          <a:xfrm>
            <a:off x="8510335" y="6629400"/>
            <a:ext cx="360947" cy="148222"/>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41923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2" name="Straight Connector 4"/>
          <p:cNvCxnSpPr/>
          <p:nvPr/>
        </p:nvCxnSpPr>
        <p:spPr>
          <a:xfrm>
            <a:off x="267704" y="6704013"/>
            <a:ext cx="8534400" cy="15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Date Placeholder 1"/>
          <p:cNvSpPr>
            <a:spLocks noGrp="1"/>
          </p:cNvSpPr>
          <p:nvPr>
            <p:ph type="dt" sz="half" idx="10"/>
          </p:nvPr>
        </p:nvSpPr>
        <p:spPr>
          <a:xfrm>
            <a:off x="6400800" y="6492240"/>
            <a:ext cx="2289048" cy="365760"/>
          </a:xfrm>
          <a:prstGeom prst="rect">
            <a:avLst/>
          </a:prstGeom>
        </p:spPr>
        <p:txBody>
          <a:bodyPr/>
          <a:lstStyle>
            <a:lvl1pPr>
              <a:defRPr/>
            </a:lvl1pPr>
          </a:lstStyle>
          <a:p>
            <a:fld id="{2E4E9F26-2259-47F2-94A2-F626AD04F036}" type="datetime1">
              <a:rPr lang="en-US" smtClean="0"/>
              <a:pPr/>
              <a:t>3/26/2019</a:t>
            </a:fld>
            <a:endParaRPr lang="en-US" dirty="0"/>
          </a:p>
        </p:txBody>
      </p:sp>
      <p:sp>
        <p:nvSpPr>
          <p:cNvPr id="4" name="Slide Number Placeholder 3"/>
          <p:cNvSpPr>
            <a:spLocks noGrp="1"/>
          </p:cNvSpPr>
          <p:nvPr>
            <p:ph type="sldNum" sz="quarter" idx="11"/>
          </p:nvPr>
        </p:nvSpPr>
        <p:spPr/>
        <p:txBody>
          <a:bodyPr/>
          <a:lstStyle>
            <a:lvl1pPr>
              <a:defRPr/>
            </a:lvl1pPr>
          </a:lstStyle>
          <a:p>
            <a:fld id="{D474BFB0-CB37-4ABF-A08F-A0470D7018D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543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600"/>
            <a:ext cx="8229600" cy="914400"/>
          </a:xfrm>
          <a:prstGeom prst="rect">
            <a:avLst/>
          </a:prstGeo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400800" y="6492240"/>
            <a:ext cx="2289048" cy="365760"/>
          </a:xfrm>
          <a:prstGeom prst="rect">
            <a:avLst/>
          </a:prstGeom>
        </p:spPr>
        <p:txBody>
          <a:bodyPr/>
          <a:lstStyle/>
          <a:p>
            <a:fld id="{DD05FCB2-4773-4635-9AC1-2873CA137BFE}" type="datetime1">
              <a:rPr lang="en-US" smtClean="0"/>
              <a:pPr/>
              <a:t>3/26/2019</a:t>
            </a:fld>
            <a:endParaRPr lang="en-US" dirty="0"/>
          </a:p>
        </p:txBody>
      </p:sp>
      <p:sp>
        <p:nvSpPr>
          <p:cNvPr id="6" name="Footer Placeholder 5"/>
          <p:cNvSpPr>
            <a:spLocks noGrp="1"/>
          </p:cNvSpPr>
          <p:nvPr>
            <p:ph type="ftr" sz="quarter" idx="11"/>
          </p:nvPr>
        </p:nvSpPr>
        <p:spPr>
          <a:xfrm>
            <a:off x="2898648" y="6492240"/>
            <a:ext cx="3505200" cy="3657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F8987E6-1DFD-4989-B4E6-E4923AAD2E76}"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a:prstGeom prst="rect">
            <a:avLst/>
          </a:prstGeom>
        </p:spPr>
        <p:txBody>
          <a:bodyPr/>
          <a:lstStyle>
            <a:lvl1pPr>
              <a:defRPr>
                <a:latin typeface="+mn-lt"/>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632198" y="1216152"/>
            <a:ext cx="4041648" cy="4937760"/>
          </a:xfrm>
          <a:prstGeom prst="rect">
            <a:avLst/>
          </a:prstGeom>
        </p:spPr>
        <p:txBody>
          <a:bodyPr/>
          <a:lstStyle>
            <a:lvl1pPr>
              <a:defRPr>
                <a:latin typeface="+mn-lt"/>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990600"/>
          </a:xfrm>
          <a:prstGeom prst="rect">
            <a:avLst/>
          </a:prstGeom>
        </p:spPr>
        <p:txBody>
          <a:bodyPr/>
          <a:lstStyle>
            <a:lvl1pPr>
              <a:defRPr>
                <a:solidFill>
                  <a:schemeClr val="bg2"/>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1600200" y="1676400"/>
            <a:ext cx="7086600" cy="4480560"/>
          </a:xfrm>
          <a:prstGeom prst="rect">
            <a:avLst/>
          </a:prstGeom>
        </p:spPr>
        <p:txBody>
          <a:bodyPr/>
          <a:lstStyle>
            <a:lvl1pPr>
              <a:defRPr>
                <a:latin typeface="+mn-lt"/>
              </a:defRPr>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22"/>
          <p:cNvSpPr>
            <a:spLocks noGrp="1"/>
          </p:cNvSpPr>
          <p:nvPr>
            <p:ph type="sldNum" sz="quarter" idx="4"/>
          </p:nvPr>
        </p:nvSpPr>
        <p:spPr>
          <a:xfrm>
            <a:off x="612648" y="6492240"/>
            <a:ext cx="454152" cy="365760"/>
          </a:xfrm>
          <a:prstGeom prst="rect">
            <a:avLst/>
          </a:prstGeom>
        </p:spPr>
        <p:txBody>
          <a:bodyPr vert="horz"/>
          <a:lstStyle>
            <a:lvl1pPr algn="l" eaLnBrk="1" latinLnBrk="0" hangingPunct="1">
              <a:defRPr kumimoji="0" sz="1400">
                <a:solidFill>
                  <a:schemeClr val="bg1"/>
                </a:solidFill>
                <a:latin typeface="Franklin Gothic Heavy" pitchFamily="34" charset="0"/>
              </a:defRPr>
            </a:lvl1pPr>
          </a:lstStyle>
          <a:p>
            <a:fld id="{FF8987E6-1DFD-4989-B4E6-E4923AAD2E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slide">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771" y="753978"/>
            <a:ext cx="8300736" cy="52938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5" y="1395413"/>
            <a:ext cx="8664575"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slide">
    <p:spTree>
      <p:nvGrpSpPr>
        <p:cNvPr id="1" name=""/>
        <p:cNvGrpSpPr/>
        <p:nvPr/>
      </p:nvGrpSpPr>
      <p:grpSpPr>
        <a:xfrm>
          <a:off x="0" y="0"/>
          <a:ext cx="0" cy="0"/>
          <a:chOff x="0" y="0"/>
          <a:chExt cx="0" cy="0"/>
        </a:xfrm>
      </p:grpSpPr>
      <p:sp>
        <p:nvSpPr>
          <p:cNvPr id="8" name="Rectangle 7"/>
          <p:cNvSpPr/>
          <p:nvPr userDrawn="1"/>
        </p:nvSpPr>
        <p:spPr>
          <a:xfrm>
            <a:off x="228600" y="233013"/>
            <a:ext cx="8686800" cy="1051560"/>
          </a:xfrm>
          <a:prstGeom prst="rect">
            <a:avLst/>
          </a:prstGeom>
          <a:solidFill>
            <a:srgbClr val="80B34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vl1pPr>
            <a:lvl2pPr>
              <a:defRPr sz="2000"/>
            </a:lvl2pPr>
            <a:lvl3pPr>
              <a:buFont typeface="Calibri" pitchFamily="34" charset="0"/>
              <a:buChar cha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Layout Slide">
    <p:spTree>
      <p:nvGrpSpPr>
        <p:cNvPr id="1" name=""/>
        <p:cNvGrpSpPr/>
        <p:nvPr/>
      </p:nvGrpSpPr>
      <p:grpSpPr>
        <a:xfrm>
          <a:off x="0" y="0"/>
          <a:ext cx="0" cy="0"/>
          <a:chOff x="0" y="0"/>
          <a:chExt cx="0" cy="0"/>
        </a:xfrm>
      </p:grpSpPr>
      <p:sp>
        <p:nvSpPr>
          <p:cNvPr id="7" name="Rectangle 6"/>
          <p:cNvSpPr/>
          <p:nvPr userDrawn="1"/>
        </p:nvSpPr>
        <p:spPr>
          <a:xfrm>
            <a:off x="237041" y="214870"/>
            <a:ext cx="8686800" cy="114300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userDrawn="1"/>
        </p:nvSpPr>
        <p:spPr>
          <a:xfrm>
            <a:off x="228600" y="233013"/>
            <a:ext cx="8686800" cy="105156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vl1pPr>
            <a:lvl2pPr>
              <a:defRPr sz="2000"/>
            </a:lvl2pPr>
            <a:lvl3pPr>
              <a:buFont typeface="Calibri" pitchFamily="34" charset="0"/>
              <a:buChar cha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ayout Slide">
    <p:spTree>
      <p:nvGrpSpPr>
        <p:cNvPr id="1" name=""/>
        <p:cNvGrpSpPr/>
        <p:nvPr/>
      </p:nvGrpSpPr>
      <p:grpSpPr>
        <a:xfrm>
          <a:off x="0" y="0"/>
          <a:ext cx="0" cy="0"/>
          <a:chOff x="0" y="0"/>
          <a:chExt cx="0" cy="0"/>
        </a:xfrm>
      </p:grpSpPr>
      <p:sp>
        <p:nvSpPr>
          <p:cNvPr id="8" name="Rectangle 7"/>
          <p:cNvSpPr/>
          <p:nvPr userDrawn="1"/>
        </p:nvSpPr>
        <p:spPr>
          <a:xfrm>
            <a:off x="228600" y="189699"/>
            <a:ext cx="8686800" cy="105156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10127"/>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vl1pPr>
            <a:lvl2pPr>
              <a:defRPr sz="2000"/>
            </a:lvl2pPr>
            <a:lvl3pPr>
              <a:buFont typeface="Calibri" pitchFamily="34" charset="0"/>
              <a:buChar cha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2 Column Layout">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2 Column Layout">
    <p:spTree>
      <p:nvGrpSpPr>
        <p:cNvPr id="1" name=""/>
        <p:cNvGrpSpPr/>
        <p:nvPr/>
      </p:nvGrpSpPr>
      <p:grpSpPr>
        <a:xfrm>
          <a:off x="0" y="0"/>
          <a:ext cx="0" cy="0"/>
          <a:chOff x="0" y="0"/>
          <a:chExt cx="0" cy="0"/>
        </a:xfrm>
      </p:grpSpPr>
      <p:sp>
        <p:nvSpPr>
          <p:cNvPr id="10" name="Rectangle 9"/>
          <p:cNvSpPr/>
          <p:nvPr userDrawn="1"/>
        </p:nvSpPr>
        <p:spPr>
          <a:xfrm>
            <a:off x="250826" y="141573"/>
            <a:ext cx="8686800" cy="105156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778043"/>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2 Column Layout">
    <p:spTree>
      <p:nvGrpSpPr>
        <p:cNvPr id="1" name=""/>
        <p:cNvGrpSpPr/>
        <p:nvPr/>
      </p:nvGrpSpPr>
      <p:grpSpPr>
        <a:xfrm>
          <a:off x="0" y="0"/>
          <a:ext cx="0" cy="0"/>
          <a:chOff x="0" y="0"/>
          <a:chExt cx="0" cy="0"/>
        </a:xfrm>
      </p:grpSpPr>
      <p:sp>
        <p:nvSpPr>
          <p:cNvPr id="10" name="Rectangle 9"/>
          <p:cNvSpPr/>
          <p:nvPr userDrawn="1"/>
        </p:nvSpPr>
        <p:spPr>
          <a:xfrm>
            <a:off x="250826" y="231807"/>
            <a:ext cx="8686800" cy="105156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2 Column Layout">
    <p:spTree>
      <p:nvGrpSpPr>
        <p:cNvPr id="1" name=""/>
        <p:cNvGrpSpPr/>
        <p:nvPr/>
      </p:nvGrpSpPr>
      <p:grpSpPr>
        <a:xfrm>
          <a:off x="0" y="0"/>
          <a:ext cx="0" cy="0"/>
          <a:chOff x="0" y="0"/>
          <a:chExt cx="0" cy="0"/>
        </a:xfrm>
      </p:grpSpPr>
      <p:sp>
        <p:nvSpPr>
          <p:cNvPr id="10" name="Rectangle 9"/>
          <p:cNvSpPr/>
          <p:nvPr userDrawn="1"/>
        </p:nvSpPr>
        <p:spPr>
          <a:xfrm>
            <a:off x="250826" y="231807"/>
            <a:ext cx="8686800" cy="1051560"/>
          </a:xfrm>
          <a:prstGeom prst="rect">
            <a:avLst/>
          </a:prstGeom>
          <a:solidFill>
            <a:srgbClr val="80B34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smtClean="0"/>
              <a:t>Slide Title Can Go in This Space</a:t>
            </a:r>
            <a:endParaRPr lang="en-US" dirty="0"/>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3956635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9" r:id="rId4"/>
    <p:sldLayoutId id="2147483670" r:id="rId5"/>
    <p:sldLayoutId id="2147483667" r:id="rId6"/>
    <p:sldLayoutId id="2147483673" r:id="rId7"/>
    <p:sldLayoutId id="2147483672" r:id="rId8"/>
    <p:sldLayoutId id="2147483671" r:id="rId9"/>
    <p:sldLayoutId id="2147483663" r:id="rId10"/>
    <p:sldLayoutId id="2147483664" r:id="rId11"/>
    <p:sldLayoutId id="2147483665" r:id="rId12"/>
    <p:sldLayoutId id="2147483674" r:id="rId13"/>
    <p:sldLayoutId id="2147483675" r:id="rId14"/>
    <p:sldLayoutId id="2147483676"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tus_banner_BLANK.jpg"/>
          <p:cNvPicPr>
            <a:picLocks noChangeAspect="1"/>
          </p:cNvPicPr>
          <p:nvPr/>
        </p:nvPicPr>
        <p:blipFill>
          <a:blip r:embed="rId2" cstate="print"/>
          <a:stretch>
            <a:fillRect/>
          </a:stretch>
        </p:blipFill>
        <p:spPr>
          <a:xfrm>
            <a:off x="3616655" y="190831"/>
            <a:ext cx="5131559" cy="5895268"/>
          </a:xfrm>
          <a:prstGeom prst="rect">
            <a:avLst/>
          </a:prstGeom>
        </p:spPr>
      </p:pic>
      <p:sp>
        <p:nvSpPr>
          <p:cNvPr id="10" name="TextBox 9"/>
          <p:cNvSpPr txBox="1"/>
          <p:nvPr/>
        </p:nvSpPr>
        <p:spPr>
          <a:xfrm>
            <a:off x="5076967" y="4148920"/>
            <a:ext cx="2511188" cy="1015663"/>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Welcome!</a:t>
            </a:r>
          </a:p>
          <a:p>
            <a:pPr algn="ctr"/>
            <a:endParaRPr lang="en-US" sz="2000" b="1" i="1" dirty="0">
              <a:latin typeface="Times New Roman" panose="02020603050405020304" pitchFamily="18" charset="0"/>
              <a:cs typeface="Times New Roman" panose="02020603050405020304" pitchFamily="18" charset="0"/>
            </a:endParaRPr>
          </a:p>
        </p:txBody>
      </p:sp>
      <p:sp>
        <p:nvSpPr>
          <p:cNvPr id="11" name="Rectangle 10"/>
          <p:cNvSpPr/>
          <p:nvPr/>
        </p:nvSpPr>
        <p:spPr>
          <a:xfrm>
            <a:off x="60093" y="3944781"/>
            <a:ext cx="3756534"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i="1" dirty="0" smtClean="0">
                <a:ln>
                  <a:prstDash val="solid"/>
                </a:ln>
                <a:solidFill>
                  <a:srgbClr val="002060"/>
                </a:soli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Personal Accident </a:t>
            </a:r>
          </a:p>
          <a:p>
            <a:pPr algn="ctr"/>
            <a:r>
              <a:rPr lang="en-US" sz="4000" b="1" i="1" dirty="0" smtClean="0">
                <a:ln>
                  <a:prstDash val="solid"/>
                </a:ln>
                <a:solidFill>
                  <a:srgbClr val="002060"/>
                </a:soli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rPr>
              <a:t>Policy</a:t>
            </a:r>
            <a:endParaRPr lang="en-US" sz="4000" b="1" i="1" dirty="0">
              <a:ln>
                <a:prstDash val="solid"/>
              </a:ln>
              <a:solidFill>
                <a:srgbClr val="002060"/>
              </a:solidFill>
              <a:effectLst>
                <a:outerShdw blurRad="88000" dist="50800" dir="5040000" algn="tl">
                  <a:schemeClr val="accent4">
                    <a:tint val="80000"/>
                    <a:satMod val="250000"/>
                    <a:alpha val="45000"/>
                  </a:schemeClr>
                </a:outerShdw>
              </a:effectLst>
              <a:latin typeface="Times New Roman" panose="02020603050405020304" pitchFamily="18" charset="0"/>
              <a:cs typeface="Times New Roman" panose="02020603050405020304" pitchFamily="18" charset="0"/>
            </a:endParaRPr>
          </a:p>
        </p:txBody>
      </p:sp>
      <p:pic>
        <p:nvPicPr>
          <p:cNvPr id="13" name="Picture 12" descr="LifeSecureLogo(F)-RGB.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38" y="284666"/>
            <a:ext cx="4299089" cy="889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770" y="294198"/>
            <a:ext cx="8620511" cy="6003235"/>
          </a:xfrm>
        </p:spPr>
        <p:txBody>
          <a:bodyPr/>
          <a:lstStyle/>
          <a:p>
            <a:pPr algn="ctr"/>
            <a:r>
              <a:rPr lang="en-US" i="1" dirty="0" smtClean="0">
                <a:latin typeface="Times New Roman" panose="02020603050405020304" pitchFamily="18" charset="0"/>
                <a:cs typeface="Times New Roman" panose="02020603050405020304" pitchFamily="18" charset="0"/>
              </a:rPr>
              <a:t>LIFESECURE ACCIDENT POLICY</a:t>
            </a:r>
            <a:br>
              <a:rPr lang="en-US" i="1" dirty="0" smtClean="0">
                <a:latin typeface="Times New Roman" panose="02020603050405020304" pitchFamily="18" charset="0"/>
                <a:cs typeface="Times New Roman" panose="02020603050405020304" pitchFamily="18" charset="0"/>
              </a:rPr>
            </a:br>
            <a:r>
              <a:rPr lang="en-US" i="1" dirty="0" smtClean="0">
                <a:latin typeface="Times New Roman" panose="02020603050405020304" pitchFamily="18" charset="0"/>
                <a:cs typeface="Times New Roman" panose="02020603050405020304" pitchFamily="18" charset="0"/>
              </a:rPr>
              <a:t/>
            </a:r>
            <a:br>
              <a:rPr lang="en-US" i="1" dirty="0" smtClean="0">
                <a:latin typeface="Times New Roman" panose="02020603050405020304" pitchFamily="18" charset="0"/>
                <a:cs typeface="Times New Roman" panose="02020603050405020304" pitchFamily="18" charset="0"/>
              </a:rPr>
            </a:br>
            <a:r>
              <a:rPr lang="en-US" i="1" dirty="0" smtClean="0">
                <a:latin typeface="Times New Roman" panose="02020603050405020304" pitchFamily="18" charset="0"/>
                <a:cs typeface="Times New Roman" panose="02020603050405020304" pitchFamily="18" charset="0"/>
              </a:rPr>
              <a:t>The entire price for all this coverage is        </a:t>
            </a:r>
            <a:r>
              <a:rPr lang="en-US" dirty="0" smtClean="0"/>
              <a:t/>
            </a:r>
            <a:br>
              <a:rPr lang="en-US" dirty="0" smtClean="0"/>
            </a:br>
            <a:r>
              <a:rPr lang="en-US" dirty="0"/>
              <a:t> </a:t>
            </a:r>
            <a:r>
              <a:rPr lang="en-US" dirty="0" smtClean="0"/>
              <a:t> </a:t>
            </a:r>
            <a:r>
              <a:rPr lang="en-US" sz="6000" i="1" dirty="0" smtClean="0">
                <a:solidFill>
                  <a:srgbClr val="C00000"/>
                </a:solidFill>
                <a:latin typeface="Times New Roman" panose="02020603050405020304" pitchFamily="18" charset="0"/>
                <a:cs typeface="Times New Roman" panose="02020603050405020304" pitchFamily="18" charset="0"/>
              </a:rPr>
              <a:t>Only….</a:t>
            </a:r>
            <a:br>
              <a:rPr lang="en-US" sz="6000" i="1" dirty="0" smtClean="0">
                <a:solidFill>
                  <a:srgbClr val="C00000"/>
                </a:solidFill>
                <a:latin typeface="Times New Roman" panose="02020603050405020304" pitchFamily="18" charset="0"/>
                <a:cs typeface="Times New Roman" panose="02020603050405020304" pitchFamily="18" charset="0"/>
              </a:rPr>
            </a:b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smtClean="0">
                <a:solidFill>
                  <a:srgbClr val="C00000"/>
                </a:solidFill>
                <a:latin typeface="Times New Roman" panose="02020603050405020304" pitchFamily="18" charset="0"/>
                <a:cs typeface="Times New Roman" panose="02020603050405020304" pitchFamily="18" charset="0"/>
              </a:rPr>
              <a:t> </a:t>
            </a:r>
            <a:br>
              <a:rPr lang="en-US" sz="2400" i="1" dirty="0" smtClean="0">
                <a:solidFill>
                  <a:srgbClr val="C00000"/>
                </a:solidFill>
                <a:latin typeface="Times New Roman" panose="02020603050405020304" pitchFamily="18" charset="0"/>
                <a:cs typeface="Times New Roman" panose="02020603050405020304" pitchFamily="18" charset="0"/>
              </a:rPr>
            </a:b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u="sng" dirty="0" smtClean="0">
                <a:solidFill>
                  <a:srgbClr val="C00000"/>
                </a:solidFill>
                <a:latin typeface="Times New Roman" panose="02020603050405020304" pitchFamily="18" charset="0"/>
                <a:cs typeface="Times New Roman" panose="02020603050405020304" pitchFamily="18" charset="0"/>
              </a:rPr>
              <a:t>Self</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u="sng" dirty="0" smtClean="0">
                <a:solidFill>
                  <a:srgbClr val="C00000"/>
                </a:solidFill>
                <a:latin typeface="Times New Roman" panose="02020603050405020304" pitchFamily="18" charset="0"/>
                <a:cs typeface="Times New Roman" panose="02020603050405020304" pitchFamily="18" charset="0"/>
              </a:rPr>
              <a:t>Self &amp; Spouse/Partner</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u="sng" dirty="0" smtClean="0">
                <a:solidFill>
                  <a:srgbClr val="C00000"/>
                </a:solidFill>
                <a:latin typeface="Times New Roman" panose="02020603050405020304" pitchFamily="18" charset="0"/>
                <a:cs typeface="Times New Roman" panose="02020603050405020304" pitchFamily="18" charset="0"/>
              </a:rPr>
              <a:t>Self &amp; Children</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u="sng" dirty="0" smtClean="0">
                <a:solidFill>
                  <a:srgbClr val="C00000"/>
                </a:solidFill>
                <a:latin typeface="Times New Roman" panose="02020603050405020304" pitchFamily="18" charset="0"/>
                <a:cs typeface="Times New Roman" panose="02020603050405020304" pitchFamily="18" charset="0"/>
              </a:rPr>
              <a:t>Family</a:t>
            </a:r>
            <a:r>
              <a:rPr lang="en-US" sz="2400" i="1" dirty="0">
                <a:solidFill>
                  <a:srgbClr val="C00000"/>
                </a:solidFill>
                <a:latin typeface="Times New Roman" panose="02020603050405020304" pitchFamily="18" charset="0"/>
                <a:cs typeface="Times New Roman" panose="02020603050405020304" pitchFamily="18" charset="0"/>
              </a:rPr>
              <a:t/>
            </a:r>
            <a:br>
              <a:rPr lang="en-US" sz="2400" i="1" dirty="0">
                <a:solidFill>
                  <a:srgbClr val="C00000"/>
                </a:solidFill>
                <a:latin typeface="Times New Roman" panose="02020603050405020304" pitchFamily="18" charset="0"/>
                <a:cs typeface="Times New Roman" panose="02020603050405020304" pitchFamily="18" charset="0"/>
              </a:rPr>
            </a:br>
            <a:r>
              <a:rPr lang="en-US" sz="2400" i="1" dirty="0" smtClean="0">
                <a:solidFill>
                  <a:srgbClr val="C00000"/>
                </a:solidFill>
                <a:latin typeface="Times New Roman" panose="02020603050405020304" pitchFamily="18" charset="0"/>
                <a:cs typeface="Times New Roman" panose="02020603050405020304" pitchFamily="18" charset="0"/>
              </a:rPr>
              <a:t> $32.74                $42.03                           $50.29              $58.18 </a:t>
            </a:r>
            <a:r>
              <a:rPr lang="en-US" sz="6000" i="1" dirty="0" smtClean="0">
                <a:solidFill>
                  <a:srgbClr val="FF0000"/>
                </a:solidFill>
                <a:latin typeface="Times New Roman" panose="02020603050405020304" pitchFamily="18" charset="0"/>
                <a:cs typeface="Times New Roman" panose="02020603050405020304" pitchFamily="18" charset="0"/>
              </a:rPr>
              <a:t/>
            </a:r>
            <a:br>
              <a:rPr lang="en-US" sz="6000" i="1" dirty="0" smtClean="0">
                <a:solidFill>
                  <a:srgbClr val="FF0000"/>
                </a:solidFill>
                <a:latin typeface="Times New Roman" panose="02020603050405020304" pitchFamily="18" charset="0"/>
                <a:cs typeface="Times New Roman" panose="02020603050405020304" pitchFamily="18" charset="0"/>
              </a:rPr>
            </a:br>
            <a:r>
              <a:rPr lang="en-US" sz="2400" i="1" dirty="0">
                <a:solidFill>
                  <a:srgbClr val="FF0000"/>
                </a:solidFill>
                <a:latin typeface="Times New Roman" panose="02020603050405020304" pitchFamily="18" charset="0"/>
                <a:cs typeface="Times New Roman" panose="02020603050405020304" pitchFamily="18" charset="0"/>
              </a:rPr>
              <a:t/>
            </a:r>
            <a:br>
              <a:rPr lang="en-US" sz="2400" i="1" dirty="0">
                <a:solidFill>
                  <a:srgbClr val="FF0000"/>
                </a:solidFill>
                <a:latin typeface="Times New Roman" panose="02020603050405020304" pitchFamily="18" charset="0"/>
                <a:cs typeface="Times New Roman" panose="02020603050405020304" pitchFamily="18" charset="0"/>
              </a:rPr>
            </a:br>
            <a:r>
              <a:rPr lang="en-US" sz="2400" i="1" dirty="0" smtClean="0">
                <a:solidFill>
                  <a:schemeClr val="bg1"/>
                </a:solidFill>
                <a:latin typeface="Times New Roman" panose="02020603050405020304" pitchFamily="18" charset="0"/>
                <a:cs typeface="Times New Roman" panose="02020603050405020304" pitchFamily="18" charset="0"/>
              </a:rPr>
              <a:t>Can you see why so many people like yourself are taking advantage of this coverage?</a:t>
            </a:r>
            <a:br>
              <a:rPr lang="en-US" sz="2400" i="1" dirty="0" smtClean="0">
                <a:solidFill>
                  <a:schemeClr val="bg1"/>
                </a:solidFill>
                <a:latin typeface="Times New Roman" panose="02020603050405020304" pitchFamily="18" charset="0"/>
                <a:cs typeface="Times New Roman" panose="02020603050405020304" pitchFamily="18" charset="0"/>
              </a:rPr>
            </a:br>
            <a:r>
              <a:rPr lang="en-US" sz="2400" i="1" dirty="0" smtClean="0">
                <a:solidFill>
                  <a:schemeClr val="bg1"/>
                </a:solidFill>
                <a:latin typeface="Times New Roman" panose="02020603050405020304" pitchFamily="18" charset="0"/>
                <a:cs typeface="Times New Roman" panose="02020603050405020304" pitchFamily="18" charset="0"/>
              </a:rPr>
              <a:t>It just makes good sense!</a:t>
            </a:r>
            <a:br>
              <a:rPr lang="en-US" sz="2400" i="1" dirty="0" smtClean="0">
                <a:solidFill>
                  <a:schemeClr val="bg1"/>
                </a:solidFill>
                <a:latin typeface="Times New Roman" panose="02020603050405020304" pitchFamily="18" charset="0"/>
                <a:cs typeface="Times New Roman" panose="02020603050405020304" pitchFamily="18" charset="0"/>
              </a:rPr>
            </a:br>
            <a:r>
              <a:rPr lang="en-US" sz="6000" i="1" dirty="0">
                <a:solidFill>
                  <a:srgbClr val="C00000"/>
                </a:solidFill>
                <a:latin typeface="Times New Roman" panose="02020603050405020304" pitchFamily="18" charset="0"/>
                <a:cs typeface="Times New Roman" panose="02020603050405020304" pitchFamily="18" charset="0"/>
              </a:rPr>
              <a:t/>
            </a:r>
            <a:br>
              <a:rPr lang="en-US" sz="6000" i="1" dirty="0">
                <a:solidFill>
                  <a:srgbClr val="C00000"/>
                </a:solidFill>
                <a:latin typeface="Times New Roman" panose="02020603050405020304" pitchFamily="18" charset="0"/>
                <a:cs typeface="Times New Roman" panose="02020603050405020304" pitchFamily="18" charset="0"/>
              </a:rPr>
            </a:br>
            <a:r>
              <a:rPr lang="en-US" sz="2400" u="sng" dirty="0" smtClean="0">
                <a:solidFill>
                  <a:srgbClr val="C00000"/>
                </a:solidFill>
                <a:latin typeface="Times New Roman" panose="02020603050405020304" pitchFamily="18" charset="0"/>
                <a:cs typeface="Times New Roman" panose="02020603050405020304" pitchFamily="18" charset="0"/>
              </a:rPr>
              <a:t/>
            </a:r>
            <a:br>
              <a:rPr lang="en-US" sz="2400" u="sng" dirty="0" smtClean="0">
                <a:solidFill>
                  <a:srgbClr val="C00000"/>
                </a:solidFill>
                <a:latin typeface="Times New Roman" panose="02020603050405020304" pitchFamily="18" charset="0"/>
                <a:cs typeface="Times New Roman" panose="02020603050405020304" pitchFamily="18" charset="0"/>
              </a:rPr>
            </a:br>
            <a:r>
              <a:rPr lang="en-US" sz="2400" dirty="0" smtClean="0">
                <a:solidFill>
                  <a:srgbClr val="C00000"/>
                </a:solidFill>
                <a:latin typeface="Times New Roman" panose="02020603050405020304" pitchFamily="18" charset="0"/>
                <a:cs typeface="Times New Roman" panose="02020603050405020304" pitchFamily="18" charset="0"/>
              </a:rPr>
              <a:t>          </a:t>
            </a: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656ED98B-D76A-451A-9241-395F13F85772}" type="slidenum">
              <a:rPr lang="en-US" smtClean="0"/>
              <a:pPr/>
              <a:t>10</a:t>
            </a:fld>
            <a:endParaRPr lang="en-US" dirty="0"/>
          </a:p>
        </p:txBody>
      </p:sp>
    </p:spTree>
    <p:extLst>
      <p:ext uri="{BB962C8B-B14F-4D97-AF65-F5344CB8AC3E}">
        <p14:creationId xmlns:p14="http://schemas.microsoft.com/office/powerpoint/2010/main" val="275041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348462"/>
            <a:ext cx="8300736" cy="931698"/>
          </a:xfrm>
        </p:spPr>
        <p:txBody>
          <a:bodyPr/>
          <a:lstStyle/>
          <a:p>
            <a:pPr algn="ctr"/>
            <a:r>
              <a:rPr lang="en-US" i="1" dirty="0" smtClean="0">
                <a:solidFill>
                  <a:srgbClr val="C00000"/>
                </a:solidFill>
                <a:latin typeface="Times New Roman" panose="02020603050405020304" pitchFamily="18" charset="0"/>
                <a:cs typeface="Times New Roman" panose="02020603050405020304" pitchFamily="18" charset="0"/>
              </a:rPr>
              <a:t>13 REASONS TO CONSIDER BUYING </a:t>
            </a:r>
            <a:br>
              <a:rPr lang="en-US" i="1" dirty="0" smtClean="0">
                <a:solidFill>
                  <a:srgbClr val="C00000"/>
                </a:solidFill>
                <a:latin typeface="Times New Roman" panose="02020603050405020304" pitchFamily="18" charset="0"/>
                <a:cs typeface="Times New Roman" panose="02020603050405020304" pitchFamily="18" charset="0"/>
              </a:rPr>
            </a:br>
            <a:r>
              <a:rPr lang="en-US" i="1" dirty="0" smtClean="0">
                <a:solidFill>
                  <a:srgbClr val="C00000"/>
                </a:solidFill>
                <a:latin typeface="Times New Roman" panose="02020603050405020304" pitchFamily="18" charset="0"/>
                <a:cs typeface="Times New Roman" panose="02020603050405020304" pitchFamily="18" charset="0"/>
              </a:rPr>
              <a:t>LIFESECURE ACCIDENT POLICY!</a:t>
            </a:r>
            <a:br>
              <a:rPr lang="en-US" i="1" dirty="0" smtClean="0">
                <a:solidFill>
                  <a:srgbClr val="C00000"/>
                </a:solidFill>
                <a:latin typeface="Times New Roman" panose="02020603050405020304" pitchFamily="18" charset="0"/>
                <a:cs typeface="Times New Roman" panose="02020603050405020304" pitchFamily="18" charset="0"/>
              </a:rPr>
            </a:br>
            <a:r>
              <a:rPr lang="en-US" i="1" dirty="0" smtClean="0">
                <a:solidFill>
                  <a:srgbClr val="C00000"/>
                </a:solidFill>
                <a:latin typeface="Times New Roman" panose="02020603050405020304" pitchFamily="18" charset="0"/>
                <a:cs typeface="Times New Roman" panose="02020603050405020304" pitchFamily="18" charset="0"/>
              </a:rPr>
              <a:t/>
            </a:r>
            <a:br>
              <a:rPr lang="en-US" i="1" dirty="0" smtClean="0">
                <a:solidFill>
                  <a:srgbClr val="C00000"/>
                </a:solidFill>
                <a:latin typeface="Times New Roman" panose="02020603050405020304" pitchFamily="18" charset="0"/>
                <a:cs typeface="Times New Roman" panose="02020603050405020304" pitchFamily="18" charset="0"/>
              </a:rPr>
            </a:br>
            <a:endParaRPr lang="en-US" i="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0"/>
          </p:nvPr>
        </p:nvSpPr>
        <p:spPr>
          <a:xfrm>
            <a:off x="250825" y="1280160"/>
            <a:ext cx="8664575" cy="5192201"/>
          </a:xfrm>
        </p:spPr>
        <p:txBody>
          <a:bodyPr/>
          <a:lstStyle/>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Helps fill in gaps from </a:t>
            </a:r>
            <a:r>
              <a:rPr lang="en-US" sz="2000" b="1" i="1" dirty="0" smtClean="0">
                <a:solidFill>
                  <a:srgbClr val="C00000"/>
                </a:solidFill>
                <a:latin typeface="Times New Roman" panose="02020603050405020304" pitchFamily="18" charset="0"/>
                <a:cs typeface="Times New Roman" panose="02020603050405020304" pitchFamily="18" charset="0"/>
              </a:rPr>
              <a:t>high deductibles and co-insurance </a:t>
            </a:r>
            <a:r>
              <a:rPr lang="en-US" sz="2000" b="1" i="1" dirty="0" smtClean="0">
                <a:solidFill>
                  <a:srgbClr val="002060"/>
                </a:solidFill>
                <a:latin typeface="Times New Roman" panose="02020603050405020304" pitchFamily="18" charset="0"/>
                <a:cs typeface="Times New Roman" panose="02020603050405020304" pitchFamily="18" charset="0"/>
              </a:rPr>
              <a:t>on Medical plans and helps to replace loss of income and other out of pocket expenses.</a:t>
            </a:r>
          </a:p>
          <a:p>
            <a:pPr marL="457200" indent="-457200">
              <a:buFont typeface="+mj-lt"/>
              <a:buAutoNum type="arabicPeriod"/>
            </a:pPr>
            <a:r>
              <a:rPr lang="en-US" sz="2000" b="1" i="1" dirty="0" smtClean="0">
                <a:solidFill>
                  <a:srgbClr val="C00000"/>
                </a:solidFill>
                <a:latin typeface="Times New Roman" panose="02020603050405020304" pitchFamily="18" charset="0"/>
                <a:cs typeface="Times New Roman" panose="02020603050405020304" pitchFamily="18" charset="0"/>
              </a:rPr>
              <a:t>Guaranteed Issue</a:t>
            </a:r>
            <a:r>
              <a:rPr lang="en-US" sz="2000" b="1" i="1" dirty="0" smtClean="0">
                <a:solidFill>
                  <a:srgbClr val="002060"/>
                </a:solidFill>
                <a:latin typeface="Times New Roman" panose="02020603050405020304" pitchFamily="18" charset="0"/>
                <a:cs typeface="Times New Roman" panose="02020603050405020304" pitchFamily="18" charset="0"/>
              </a:rPr>
              <a:t>-No underwriting.</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Benefits pay in addition to any other insurance.</a:t>
            </a:r>
          </a:p>
          <a:p>
            <a:pPr marL="457200" indent="-457200">
              <a:buFont typeface="+mj-lt"/>
              <a:buAutoNum type="arabicPeriod"/>
            </a:pPr>
            <a:r>
              <a:rPr lang="en-US" sz="2000" b="1" i="1" dirty="0" smtClean="0">
                <a:solidFill>
                  <a:srgbClr val="C00000"/>
                </a:solidFill>
                <a:latin typeface="Times New Roman" panose="02020603050405020304" pitchFamily="18" charset="0"/>
                <a:cs typeface="Times New Roman" panose="02020603050405020304" pitchFamily="18" charset="0"/>
              </a:rPr>
              <a:t>Health insurance not required</a:t>
            </a:r>
            <a:r>
              <a:rPr lang="en-US" sz="2000" b="1" i="1" dirty="0" smtClean="0">
                <a:solidFill>
                  <a:srgbClr val="002060"/>
                </a:solidFill>
                <a:latin typeface="Times New Roman" panose="02020603050405020304" pitchFamily="18" charset="0"/>
                <a:cs typeface="Times New Roman" panose="02020603050405020304" pitchFamily="18" charset="0"/>
              </a:rPr>
              <a:t>. Can be sold stand alone.</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On-the-job, off-the-job coverage. 24/7</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Quick and easy online application with e-signatures.</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Very affordable to both individuals and family’s.</a:t>
            </a:r>
          </a:p>
          <a:p>
            <a:pPr marL="457200" indent="-457200">
              <a:buFont typeface="+mj-lt"/>
              <a:buAutoNum type="arabicPeriod"/>
            </a:pPr>
            <a:r>
              <a:rPr lang="en-US" sz="2000" b="1" i="1" dirty="0" smtClean="0">
                <a:solidFill>
                  <a:srgbClr val="C00000"/>
                </a:solidFill>
                <a:latin typeface="Times New Roman" panose="02020603050405020304" pitchFamily="18" charset="0"/>
                <a:cs typeface="Times New Roman" panose="02020603050405020304" pitchFamily="18" charset="0"/>
              </a:rPr>
              <a:t>Higher pay-outs </a:t>
            </a:r>
            <a:r>
              <a:rPr lang="en-US" sz="2000" b="1" i="1" dirty="0" smtClean="0">
                <a:solidFill>
                  <a:srgbClr val="002060"/>
                </a:solidFill>
                <a:latin typeface="Times New Roman" panose="02020603050405020304" pitchFamily="18" charset="0"/>
                <a:cs typeface="Times New Roman" panose="02020603050405020304" pitchFamily="18" charset="0"/>
              </a:rPr>
              <a:t>in most cases than scheduled benefit plans.</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Offered from18 to </a:t>
            </a:r>
            <a:r>
              <a:rPr lang="en-US" sz="2000" b="1" i="1" dirty="0" smtClean="0">
                <a:solidFill>
                  <a:srgbClr val="C00000"/>
                </a:solidFill>
                <a:latin typeface="Times New Roman" panose="02020603050405020304" pitchFamily="18" charset="0"/>
                <a:cs typeface="Times New Roman" panose="02020603050405020304" pitchFamily="18" charset="0"/>
              </a:rPr>
              <a:t>74. </a:t>
            </a:r>
            <a:r>
              <a:rPr lang="en-US" sz="2000" b="1" i="1" dirty="0" smtClean="0">
                <a:solidFill>
                  <a:srgbClr val="002060"/>
                </a:solidFill>
                <a:latin typeface="Times New Roman" panose="02020603050405020304" pitchFamily="18" charset="0"/>
                <a:cs typeface="Times New Roman" panose="02020603050405020304" pitchFamily="18" charset="0"/>
              </a:rPr>
              <a:t>Can be sold to seniors over 65!</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Ideal for active families with children!</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Simple pay with Visa/Master Card or EFT.</a:t>
            </a:r>
          </a:p>
          <a:p>
            <a:pPr marL="457200" indent="-457200">
              <a:buFont typeface="+mj-lt"/>
              <a:buAutoNum type="arabicPeriod"/>
            </a:pPr>
            <a:r>
              <a:rPr lang="en-US" sz="2000" b="1" i="1" dirty="0" smtClean="0">
                <a:solidFill>
                  <a:srgbClr val="C00000"/>
                </a:solidFill>
                <a:latin typeface="Times New Roman" panose="02020603050405020304" pitchFamily="18" charset="0"/>
                <a:cs typeface="Times New Roman" panose="02020603050405020304" pitchFamily="18" charset="0"/>
              </a:rPr>
              <a:t>Composite Rates </a:t>
            </a:r>
            <a:r>
              <a:rPr lang="en-US" sz="2000" b="1" i="1" dirty="0" smtClean="0">
                <a:solidFill>
                  <a:srgbClr val="002060"/>
                </a:solidFill>
                <a:latin typeface="Times New Roman" panose="02020603050405020304" pitchFamily="18" charset="0"/>
                <a:cs typeface="Times New Roman" panose="02020603050405020304" pitchFamily="18" charset="0"/>
              </a:rPr>
              <a:t>(Not age banded)</a:t>
            </a:r>
          </a:p>
          <a:p>
            <a:pPr marL="457200" indent="-457200">
              <a:buFont typeface="+mj-lt"/>
              <a:buAutoNum type="arabicPeriod"/>
            </a:pPr>
            <a:r>
              <a:rPr lang="en-US" sz="2000" b="1" i="1" dirty="0" smtClean="0">
                <a:solidFill>
                  <a:srgbClr val="002060"/>
                </a:solidFill>
                <a:latin typeface="Times New Roman" panose="02020603050405020304" pitchFamily="18" charset="0"/>
                <a:cs typeface="Times New Roman" panose="02020603050405020304" pitchFamily="18" charset="0"/>
              </a:rPr>
              <a:t>Available to both individuals and groups at the same rates.</a:t>
            </a:r>
          </a:p>
          <a:p>
            <a:pPr marL="457200" indent="-457200">
              <a:buFont typeface="+mj-lt"/>
              <a:buAutoNum type="arabicPeriod"/>
            </a:pPr>
            <a:endParaRPr lang="en-US" sz="2000" b="1" i="1" dirty="0" smtClean="0">
              <a:solidFill>
                <a:srgbClr val="C00000"/>
              </a:solidFill>
            </a:endParaRPr>
          </a:p>
          <a:p>
            <a:pPr marL="457200" indent="-457200">
              <a:buFont typeface="+mj-lt"/>
              <a:buAutoNum type="arabicPeriod"/>
            </a:pPr>
            <a:endParaRPr lang="en-US" sz="2000" b="1" i="1" dirty="0" smtClean="0">
              <a:solidFill>
                <a:srgbClr val="C00000"/>
              </a:solidFill>
            </a:endParaRPr>
          </a:p>
          <a:p>
            <a:pPr marL="457200" indent="-457200">
              <a:buFont typeface="+mj-lt"/>
              <a:buAutoNum type="arabicPeriod"/>
            </a:pPr>
            <a:endParaRPr lang="en-US" sz="2000" b="1" i="1" dirty="0">
              <a:solidFill>
                <a:srgbClr val="C00000"/>
              </a:solidFill>
            </a:endParaRPr>
          </a:p>
        </p:txBody>
      </p:sp>
      <p:sp>
        <p:nvSpPr>
          <p:cNvPr id="4" name="Slide Number Placeholder 3"/>
          <p:cNvSpPr>
            <a:spLocks noGrp="1"/>
          </p:cNvSpPr>
          <p:nvPr>
            <p:ph type="sldNum" sz="quarter" idx="4"/>
          </p:nvPr>
        </p:nvSpPr>
        <p:spPr/>
        <p:txBody>
          <a:bodyPr/>
          <a:lstStyle/>
          <a:p>
            <a:fld id="{656ED98B-D76A-451A-9241-395F13F85772}" type="slidenum">
              <a:rPr lang="en-US" smtClean="0"/>
              <a:pPr/>
              <a:t>11</a:t>
            </a:fld>
            <a:endParaRPr lang="en-US" dirty="0"/>
          </a:p>
        </p:txBody>
      </p:sp>
    </p:spTree>
    <p:extLst>
      <p:ext uri="{BB962C8B-B14F-4D97-AF65-F5344CB8AC3E}">
        <p14:creationId xmlns:p14="http://schemas.microsoft.com/office/powerpoint/2010/main" val="35062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S HQ Picture.jpg"/>
          <p:cNvPicPr>
            <a:picLocks noChangeAspect="1"/>
          </p:cNvPicPr>
          <p:nvPr/>
        </p:nvPicPr>
        <p:blipFill>
          <a:blip r:embed="rId3" cstate="print">
            <a:duotone>
              <a:schemeClr val="bg2">
                <a:shade val="45000"/>
                <a:satMod val="135000"/>
              </a:schemeClr>
              <a:prstClr val="white"/>
            </a:duotone>
          </a:blip>
          <a:stretch>
            <a:fillRect/>
          </a:stretch>
        </p:blipFill>
        <p:spPr>
          <a:xfrm>
            <a:off x="0" y="1450429"/>
            <a:ext cx="9143999" cy="4682358"/>
          </a:xfrm>
          <a:prstGeom prst="rect">
            <a:avLst/>
          </a:prstGeom>
          <a:effectLst>
            <a:softEdge rad="317500"/>
          </a:effectLst>
        </p:spPr>
      </p:pic>
      <p:sp>
        <p:nvSpPr>
          <p:cNvPr id="73730" name="Title 1"/>
          <p:cNvSpPr>
            <a:spLocks noGrp="1"/>
          </p:cNvSpPr>
          <p:nvPr>
            <p:ph type="ctrTitle"/>
          </p:nvPr>
        </p:nvSpPr>
        <p:spPr>
          <a:xfrm>
            <a:off x="250771" y="516836"/>
            <a:ext cx="8300736" cy="766532"/>
          </a:xfrm>
        </p:spPr>
        <p:txBody>
          <a:bodyPr anchor="t"/>
          <a:lstStyle/>
          <a:p>
            <a:pPr algn="ctr"/>
            <a:r>
              <a:rPr lang="en-US" sz="4000" i="1" dirty="0" smtClean="0">
                <a:latin typeface="Times New Roman" panose="02020603050405020304" pitchFamily="18" charset="0"/>
                <a:cs typeface="Times New Roman" panose="02020603050405020304" pitchFamily="18" charset="0"/>
              </a:rPr>
              <a:t>About LifeSecure</a:t>
            </a:r>
          </a:p>
        </p:txBody>
      </p:sp>
      <p:sp>
        <p:nvSpPr>
          <p:cNvPr id="17" name="Content Placeholder 3"/>
          <p:cNvSpPr>
            <a:spLocks noGrp="1"/>
          </p:cNvSpPr>
          <p:nvPr>
            <p:ph sz="quarter" idx="10"/>
          </p:nvPr>
        </p:nvSpPr>
        <p:spPr/>
        <p:txBody>
          <a:bodyPr>
            <a:noAutofit/>
          </a:bodyPr>
          <a:lstStyle/>
          <a:p>
            <a:pPr>
              <a:lnSpc>
                <a:spcPct val="110000"/>
              </a:lnSpc>
              <a:buSzPct val="100000"/>
            </a:pPr>
            <a:r>
              <a:rPr lang="en-US" b="1" i="1" dirty="0" smtClean="0">
                <a:latin typeface="Times New Roman" panose="02020603050405020304" pitchFamily="18" charset="0"/>
                <a:cs typeface="Times New Roman" panose="02020603050405020304" pitchFamily="18" charset="0"/>
              </a:rPr>
              <a:t>Founded in </a:t>
            </a:r>
            <a:r>
              <a:rPr lang="en-US" b="1" i="1" dirty="0" smtClean="0">
                <a:latin typeface="Times New Roman" panose="02020603050405020304" pitchFamily="18" charset="0"/>
                <a:cs typeface="Times New Roman" panose="02020603050405020304" pitchFamily="18" charset="0"/>
              </a:rPr>
              <a:t>2006.</a:t>
            </a:r>
            <a:endParaRPr lang="en-US" b="1" i="1" dirty="0" smtClean="0">
              <a:latin typeface="Times New Roman" panose="02020603050405020304" pitchFamily="18" charset="0"/>
              <a:cs typeface="Times New Roman" panose="02020603050405020304" pitchFamily="18" charset="0"/>
            </a:endParaRPr>
          </a:p>
          <a:p>
            <a:pPr>
              <a:lnSpc>
                <a:spcPct val="110000"/>
              </a:lnSpc>
              <a:buSzPct val="100000"/>
            </a:pPr>
            <a:r>
              <a:rPr lang="en-US" b="1" i="1" dirty="0" smtClean="0">
                <a:latin typeface="Times New Roman" panose="02020603050405020304" pitchFamily="18" charset="0"/>
                <a:cs typeface="Times New Roman" panose="02020603050405020304" pitchFamily="18" charset="0"/>
              </a:rPr>
              <a:t>A wholly-owned subsidiary of Blue </a:t>
            </a:r>
            <a:r>
              <a:rPr lang="en-US" b="1" i="1" dirty="0" smtClean="0">
                <a:latin typeface="Times New Roman" panose="02020603050405020304" pitchFamily="18" charset="0"/>
                <a:cs typeface="Times New Roman" panose="02020603050405020304" pitchFamily="18" charset="0"/>
              </a:rPr>
              <a:t>Cross/Blue </a:t>
            </a:r>
            <a:r>
              <a:rPr lang="en-US" b="1" i="1" dirty="0" smtClean="0">
                <a:latin typeface="Times New Roman" panose="02020603050405020304" pitchFamily="18" charset="0"/>
                <a:cs typeface="Times New Roman" panose="02020603050405020304" pitchFamily="18" charset="0"/>
              </a:rPr>
              <a:t>Shield of </a:t>
            </a:r>
            <a:r>
              <a:rPr lang="en-US" b="1" i="1" dirty="0" smtClean="0">
                <a:latin typeface="Times New Roman" panose="02020603050405020304" pitchFamily="18" charset="0"/>
                <a:cs typeface="Times New Roman" panose="02020603050405020304" pitchFamily="18" charset="0"/>
              </a:rPr>
              <a:t>Michigan.</a:t>
            </a:r>
            <a:endParaRPr lang="en-US" b="1" i="1" dirty="0" smtClean="0">
              <a:latin typeface="Times New Roman" panose="02020603050405020304" pitchFamily="18" charset="0"/>
              <a:cs typeface="Times New Roman" panose="02020603050405020304" pitchFamily="18" charset="0"/>
            </a:endParaRPr>
          </a:p>
          <a:p>
            <a:pPr>
              <a:lnSpc>
                <a:spcPct val="110000"/>
              </a:lnSpc>
              <a:buSzPct val="100000"/>
            </a:pPr>
            <a:r>
              <a:rPr lang="en-US" b="1" i="1" dirty="0" smtClean="0">
                <a:latin typeface="Times New Roman" panose="02020603050405020304" pitchFamily="18" charset="0"/>
                <a:cs typeface="Times New Roman" panose="02020603050405020304" pitchFamily="18" charset="0"/>
              </a:rPr>
              <a:t>A financially strong insurance company with a constant focus on innovation and new technology </a:t>
            </a:r>
            <a:r>
              <a:rPr lang="en-US" b="1" i="1" dirty="0" smtClean="0">
                <a:latin typeface="Times New Roman" panose="02020603050405020304" pitchFamily="18" charset="0"/>
                <a:cs typeface="Times New Roman" panose="02020603050405020304" pitchFamily="18" charset="0"/>
              </a:rPr>
              <a:t>solutions.</a:t>
            </a:r>
            <a:endParaRPr lang="en-US" b="1" i="1" dirty="0" smtClean="0">
              <a:latin typeface="Times New Roman" panose="02020603050405020304" pitchFamily="18" charset="0"/>
              <a:cs typeface="Times New Roman" panose="02020603050405020304" pitchFamily="18" charset="0"/>
            </a:endParaRPr>
          </a:p>
          <a:p>
            <a:pPr>
              <a:lnSpc>
                <a:spcPct val="110000"/>
              </a:lnSpc>
              <a:buSzPct val="100000"/>
            </a:pPr>
            <a:r>
              <a:rPr lang="en-US" b="1" i="1" dirty="0" smtClean="0">
                <a:latin typeface="Times New Roman" panose="02020603050405020304" pitchFamily="18" charset="0"/>
                <a:cs typeface="Times New Roman" panose="02020603050405020304" pitchFamily="18" charset="0"/>
              </a:rPr>
              <a:t>LifeSecure is currently licensed in 46 states + DC and growing. Product availability varies by </a:t>
            </a:r>
            <a:r>
              <a:rPr lang="en-US" b="1" i="1" dirty="0" smtClean="0">
                <a:latin typeface="Times New Roman" panose="02020603050405020304" pitchFamily="18" charset="0"/>
                <a:cs typeface="Times New Roman" panose="02020603050405020304" pitchFamily="18" charset="0"/>
              </a:rPr>
              <a:t>state.</a:t>
            </a:r>
            <a:endParaRPr lang="en-US" b="1" i="1" dirty="0" smtClean="0">
              <a:latin typeface="Times New Roman" panose="02020603050405020304" pitchFamily="18" charset="0"/>
              <a:cs typeface="Times New Roman" panose="02020603050405020304" pitchFamily="18" charset="0"/>
            </a:endParaRPr>
          </a:p>
          <a:p>
            <a:pPr>
              <a:lnSpc>
                <a:spcPct val="110000"/>
              </a:lnSpc>
              <a:buSzPct val="100000"/>
            </a:pPr>
            <a:r>
              <a:rPr lang="en-US" b="1" i="1" dirty="0" smtClean="0">
                <a:latin typeface="Times New Roman" panose="02020603050405020304" pitchFamily="18" charset="0"/>
                <a:cs typeface="Times New Roman" panose="02020603050405020304" pitchFamily="18" charset="0"/>
              </a:rPr>
              <a:t>In 2014, LifeSecure was recognized as one of the fastest-growing LTC insurance </a:t>
            </a:r>
            <a:r>
              <a:rPr lang="en-US" b="1" i="1" dirty="0" smtClean="0">
                <a:latin typeface="Times New Roman" panose="02020603050405020304" pitchFamily="18" charset="0"/>
                <a:cs typeface="Times New Roman" panose="02020603050405020304" pitchFamily="18" charset="0"/>
              </a:rPr>
              <a:t>companies.*</a:t>
            </a:r>
            <a:endParaRPr lang="en-US" b="1" i="1" dirty="0" smtClean="0">
              <a:latin typeface="Times New Roman" panose="02020603050405020304" pitchFamily="18" charset="0"/>
              <a:cs typeface="Times New Roman" panose="02020603050405020304" pitchFamily="18" charset="0"/>
            </a:endParaRPr>
          </a:p>
          <a:p>
            <a:pPr>
              <a:lnSpc>
                <a:spcPct val="110000"/>
              </a:lnSpc>
              <a:buSzPct val="100000"/>
            </a:pPr>
            <a:r>
              <a:rPr lang="en-US" b="1" i="1" dirty="0" smtClean="0">
                <a:latin typeface="Times New Roman" panose="02020603050405020304" pitchFamily="18" charset="0"/>
                <a:cs typeface="Times New Roman" panose="02020603050405020304" pitchFamily="18" charset="0"/>
              </a:rPr>
              <a:t>Current lines of business include Accident, Hospital Indemnity and Critical </a:t>
            </a:r>
            <a:r>
              <a:rPr lang="en-US" b="1" i="1" dirty="0" smtClean="0">
                <a:latin typeface="Times New Roman" panose="02020603050405020304" pitchFamily="18" charset="0"/>
                <a:cs typeface="Times New Roman" panose="02020603050405020304" pitchFamily="18" charset="0"/>
              </a:rPr>
              <a:t>Illness.</a:t>
            </a:r>
            <a:endParaRPr lang="en-US" b="1"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FF8987E6-1DFD-4989-B4E6-E4923AAD2E76}" type="slidenum">
              <a:rPr lang="en-US" smtClean="0"/>
              <a:pPr/>
              <a:t>12</a:t>
            </a:fld>
            <a:endParaRPr lang="en-US" dirty="0"/>
          </a:p>
        </p:txBody>
      </p:sp>
      <p:sp>
        <p:nvSpPr>
          <p:cNvPr id="5" name="TextBox 4"/>
          <p:cNvSpPr txBox="1"/>
          <p:nvPr/>
        </p:nvSpPr>
        <p:spPr>
          <a:xfrm>
            <a:off x="2702256" y="6155140"/>
            <a:ext cx="6438366" cy="276999"/>
          </a:xfrm>
          <a:prstGeom prst="rect">
            <a:avLst/>
          </a:prstGeom>
          <a:noFill/>
        </p:spPr>
        <p:txBody>
          <a:bodyPr wrap="none" rtlCol="0">
            <a:spAutoFit/>
          </a:bodyPr>
          <a:lstStyle/>
          <a:p>
            <a:r>
              <a:rPr lang="en-US" sz="1200" dirty="0" smtClean="0">
                <a:solidFill>
                  <a:schemeClr val="bg1"/>
                </a:solidFill>
              </a:rPr>
              <a:t>*Source: U.S. Individual Long-Term Care Insurance Sales and In Force Survey, LIMRA, 2014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771" y="437322"/>
            <a:ext cx="8300736" cy="846045"/>
          </a:xfrm>
        </p:spPr>
        <p:txBody>
          <a:bodyPr/>
          <a:lstStyle/>
          <a:p>
            <a:pPr algn="ctr"/>
            <a:r>
              <a:rPr lang="en-US" sz="3600" i="1" dirty="0" smtClean="0">
                <a:latin typeface="Times New Roman" panose="02020603050405020304" pitchFamily="18" charset="0"/>
                <a:cs typeface="Times New Roman" panose="02020603050405020304" pitchFamily="18" charset="0"/>
              </a:rPr>
              <a:t>ACCIDENTS ARE A FACT OF LIFE!!</a:t>
            </a:r>
            <a:endParaRPr lang="en-US"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0"/>
          </p:nvPr>
        </p:nvSpPr>
        <p:spPr>
          <a:xfrm>
            <a:off x="250771" y="1359673"/>
            <a:ext cx="8664575" cy="5052824"/>
          </a:xfrm>
        </p:spPr>
        <p:txBody>
          <a:bodyPr/>
          <a:lstStyle/>
          <a:p>
            <a:pPr marL="0" indent="0" algn="ctr">
              <a:buNone/>
            </a:pPr>
            <a:r>
              <a:rPr lang="en-US" b="1" i="1" dirty="0" smtClean="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National Safety Council states that </a:t>
            </a:r>
          </a:p>
          <a:p>
            <a:pPr marL="0" indent="0" algn="ctr">
              <a:buNone/>
            </a:pPr>
            <a:r>
              <a:rPr lang="en-US" b="1" i="1" dirty="0">
                <a:latin typeface="Times New Roman" panose="02020603050405020304" pitchFamily="18" charset="0"/>
                <a:cs typeface="Times New Roman" panose="02020603050405020304" pitchFamily="18" charset="0"/>
              </a:rPr>
              <a:t>in </a:t>
            </a:r>
            <a:r>
              <a:rPr lang="en-US" b="1" i="1" dirty="0">
                <a:solidFill>
                  <a:srgbClr val="C00000"/>
                </a:solidFill>
                <a:latin typeface="Times New Roman" panose="02020603050405020304" pitchFamily="18" charset="0"/>
                <a:cs typeface="Times New Roman" panose="02020603050405020304" pitchFamily="18" charset="0"/>
              </a:rPr>
              <a:t>just one year over </a:t>
            </a:r>
            <a:r>
              <a:rPr lang="en-US" b="1" i="1" dirty="0" smtClean="0">
                <a:solidFill>
                  <a:srgbClr val="C00000"/>
                </a:solidFill>
                <a:latin typeface="Times New Roman" panose="02020603050405020304" pitchFamily="18" charset="0"/>
                <a:cs typeface="Times New Roman" panose="02020603050405020304" pitchFamily="18" charset="0"/>
              </a:rPr>
              <a:t>68 </a:t>
            </a:r>
            <a:r>
              <a:rPr lang="en-US" b="1" i="1" dirty="0">
                <a:solidFill>
                  <a:srgbClr val="C00000"/>
                </a:solidFill>
                <a:latin typeface="Times New Roman" panose="02020603050405020304" pitchFamily="18" charset="0"/>
                <a:cs typeface="Times New Roman" panose="02020603050405020304" pitchFamily="18" charset="0"/>
              </a:rPr>
              <a:t>Million Americans</a:t>
            </a:r>
            <a:r>
              <a:rPr lang="en-US" b="1" i="1" dirty="0">
                <a:latin typeface="Times New Roman" panose="02020603050405020304" pitchFamily="18" charset="0"/>
                <a:cs typeface="Times New Roman" panose="02020603050405020304" pitchFamily="18" charset="0"/>
              </a:rPr>
              <a:t> </a:t>
            </a:r>
            <a:endParaRPr lang="en-US" b="1" i="1" dirty="0" smtClean="0">
              <a:latin typeface="Times New Roman" panose="02020603050405020304" pitchFamily="18" charset="0"/>
              <a:cs typeface="Times New Roman" panose="02020603050405020304" pitchFamily="18" charset="0"/>
            </a:endParaRPr>
          </a:p>
          <a:p>
            <a:pPr marL="0" indent="0" algn="ctr">
              <a:buNone/>
            </a:pPr>
            <a:r>
              <a:rPr lang="en-US" b="1" i="1" dirty="0" smtClean="0">
                <a:latin typeface="Times New Roman" panose="02020603050405020304" pitchFamily="18" charset="0"/>
                <a:cs typeface="Times New Roman" panose="02020603050405020304" pitchFamily="18" charset="0"/>
              </a:rPr>
              <a:t>suffer </a:t>
            </a:r>
            <a:r>
              <a:rPr lang="en-US" b="1" i="1" dirty="0">
                <a:latin typeface="Times New Roman" panose="02020603050405020304" pitchFamily="18" charset="0"/>
                <a:cs typeface="Times New Roman" panose="02020603050405020304" pitchFamily="18" charset="0"/>
              </a:rPr>
              <a:t>accidental injuries…</a:t>
            </a:r>
          </a:p>
          <a:p>
            <a:pPr marL="0" indent="0" algn="ctr">
              <a:buNone/>
            </a:pPr>
            <a:r>
              <a:rPr lang="en-US" sz="2000" b="1" i="1" dirty="0">
                <a:latin typeface="Times New Roman" panose="02020603050405020304" pitchFamily="18" charset="0"/>
                <a:cs typeface="Times New Roman" panose="02020603050405020304" pitchFamily="18" charset="0"/>
              </a:rPr>
              <a:t> </a:t>
            </a:r>
          </a:p>
          <a:p>
            <a:pPr marL="0" indent="0" algn="ctr">
              <a:buNone/>
            </a:pPr>
            <a:endParaRPr lang="en-US" b="1" i="1" dirty="0" smtClean="0">
              <a:latin typeface="Times New Roman" panose="02020603050405020304" pitchFamily="18" charset="0"/>
              <a:cs typeface="Times New Roman" panose="02020603050405020304" pitchFamily="18" charset="0"/>
            </a:endParaRPr>
          </a:p>
          <a:p>
            <a:pPr marL="0" indent="0" algn="ctr">
              <a:buNone/>
            </a:pPr>
            <a:endParaRPr lang="en-US" b="1" i="1" dirty="0">
              <a:latin typeface="Times New Roman" panose="02020603050405020304" pitchFamily="18" charset="0"/>
              <a:cs typeface="Times New Roman" panose="02020603050405020304" pitchFamily="18" charset="0"/>
            </a:endParaRPr>
          </a:p>
          <a:p>
            <a:pPr marL="0" indent="0" algn="ctr">
              <a:buNone/>
            </a:pPr>
            <a:r>
              <a:rPr lang="en-US" b="1" i="1" dirty="0" smtClean="0">
                <a:latin typeface="Times New Roman" panose="02020603050405020304" pitchFamily="18" charset="0"/>
                <a:cs typeface="Times New Roman" panose="02020603050405020304" pitchFamily="18" charset="0"/>
              </a:rPr>
              <a:t>That’s </a:t>
            </a:r>
            <a:r>
              <a:rPr lang="en-US" b="1" i="1" dirty="0">
                <a:latin typeface="Times New Roman" panose="02020603050405020304" pitchFamily="18" charset="0"/>
                <a:cs typeface="Times New Roman" panose="02020603050405020304" pitchFamily="18" charset="0"/>
              </a:rPr>
              <a:t>the equivalent of </a:t>
            </a:r>
            <a:r>
              <a:rPr lang="en-US" b="1" i="1" dirty="0" smtClean="0">
                <a:latin typeface="Times New Roman" panose="02020603050405020304" pitchFamily="18" charset="0"/>
                <a:cs typeface="Times New Roman" panose="02020603050405020304" pitchFamily="18" charset="0"/>
              </a:rPr>
              <a:t>eve</a:t>
            </a:r>
          </a:p>
          <a:p>
            <a:pPr marL="0" indent="0" algn="ctr">
              <a:buNone/>
            </a:pPr>
            <a:r>
              <a:rPr lang="en-US" b="1" i="1" dirty="0" smtClean="0">
                <a:latin typeface="Times New Roman" panose="02020603050405020304" pitchFamily="18" charset="0"/>
                <a:cs typeface="Times New Roman" panose="02020603050405020304" pitchFamily="18" charset="0"/>
              </a:rPr>
              <a:t>That’s the equivalent of every man</a:t>
            </a:r>
            <a:r>
              <a:rPr lang="en-US" b="1" i="1" dirty="0">
                <a:latin typeface="Times New Roman" panose="02020603050405020304" pitchFamily="18" charset="0"/>
                <a:cs typeface="Times New Roman" panose="02020603050405020304" pitchFamily="18" charset="0"/>
              </a:rPr>
              <a:t>, woman, and child</a:t>
            </a:r>
          </a:p>
          <a:p>
            <a:pPr marL="0" indent="0" algn="ctr">
              <a:buNone/>
            </a:pPr>
            <a:r>
              <a:rPr lang="en-US" b="1" i="1" dirty="0">
                <a:latin typeface="Times New Roman" panose="02020603050405020304" pitchFamily="18" charset="0"/>
                <a:cs typeface="Times New Roman" panose="02020603050405020304" pitchFamily="18" charset="0"/>
              </a:rPr>
              <a:t>now living in these shaded states.</a:t>
            </a:r>
          </a:p>
          <a:p>
            <a:pPr marL="0" indent="0" algn="ctr">
              <a:buNone/>
            </a:pPr>
            <a:r>
              <a:rPr lang="en-US" b="1" i="1" dirty="0" smtClean="0">
                <a:latin typeface="Times New Roman" panose="02020603050405020304" pitchFamily="18" charset="0"/>
                <a:cs typeface="Times New Roman" panose="02020603050405020304" pitchFamily="18" charset="0"/>
              </a:rPr>
              <a:t>Accidents </a:t>
            </a:r>
            <a:r>
              <a:rPr lang="en-US" b="1" i="1" dirty="0">
                <a:latin typeface="Times New Roman" panose="02020603050405020304" pitchFamily="18" charset="0"/>
                <a:cs typeface="Times New Roman" panose="02020603050405020304" pitchFamily="18" charset="0"/>
              </a:rPr>
              <a:t>happen and they happen often</a:t>
            </a:r>
            <a:r>
              <a:rPr lang="en-US" b="1" i="1" dirty="0" smtClean="0">
                <a:latin typeface="Times New Roman" panose="02020603050405020304" pitchFamily="18" charset="0"/>
                <a:cs typeface="Times New Roman" panose="02020603050405020304" pitchFamily="18" charset="0"/>
              </a:rPr>
              <a:t>!</a:t>
            </a:r>
          </a:p>
          <a:p>
            <a:pPr marL="0" indent="0" algn="ctr">
              <a:buNone/>
            </a:pPr>
            <a:r>
              <a:rPr lang="en-US" b="1" i="1" dirty="0" smtClean="0">
                <a:latin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cs typeface="Times New Roman" panose="02020603050405020304" pitchFamily="18" charset="0"/>
              </a:rPr>
              <a:t>Sources: National Safety Council’s  </a:t>
            </a:r>
            <a:r>
              <a:rPr lang="en-US" sz="1200" b="1" i="1" dirty="0" smtClean="0">
                <a:latin typeface="Times New Roman" panose="02020603050405020304" pitchFamily="18" charset="0"/>
                <a:cs typeface="Times New Roman" panose="02020603050405020304" pitchFamily="18" charset="0"/>
              </a:rPr>
              <a:t>Accident </a:t>
            </a:r>
            <a:r>
              <a:rPr lang="en-US" sz="1200" b="1" i="1" dirty="0">
                <a:latin typeface="Times New Roman" panose="02020603050405020304" pitchFamily="18" charset="0"/>
                <a:cs typeface="Times New Roman" panose="02020603050405020304" pitchFamily="18" charset="0"/>
              </a:rPr>
              <a:t>Fact Book, 1992. Business Control Atlas, 1992.</a:t>
            </a:r>
          </a:p>
          <a:p>
            <a:pPr marL="0" indent="0" algn="ctr">
              <a:buNone/>
            </a:pPr>
            <a:r>
              <a:rPr lang="en-US" sz="1200" b="1" i="1" dirty="0">
                <a:latin typeface="Times New Roman" panose="02020603050405020304" pitchFamily="18" charset="0"/>
                <a:cs typeface="Times New Roman" panose="02020603050405020304" pitchFamily="18" charset="0"/>
              </a:rPr>
              <a:t>Does not imply endorsement</a:t>
            </a:r>
          </a:p>
          <a:p>
            <a:endParaRPr lang="en-US" dirty="0"/>
          </a:p>
        </p:txBody>
      </p:sp>
      <p:sp>
        <p:nvSpPr>
          <p:cNvPr id="4" name="Slide Number Placeholder 3"/>
          <p:cNvSpPr>
            <a:spLocks noGrp="1"/>
          </p:cNvSpPr>
          <p:nvPr>
            <p:ph type="sldNum" sz="quarter" idx="4"/>
          </p:nvPr>
        </p:nvSpPr>
        <p:spPr/>
        <p:txBody>
          <a:bodyPr/>
          <a:lstStyle/>
          <a:p>
            <a:fld id="{656ED98B-D76A-451A-9241-395F13F85772}" type="slidenum">
              <a:rPr lang="en-US" smtClean="0"/>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61" y="2878371"/>
            <a:ext cx="3967701" cy="163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83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771" y="580446"/>
            <a:ext cx="8300736" cy="702922"/>
          </a:xfrm>
        </p:spPr>
        <p:txBody>
          <a:bodyPr/>
          <a:lstStyle/>
          <a:p>
            <a:pPr marL="457200" indent="-457200" algn="ctr">
              <a:buFont typeface="Wingdings" panose="05000000000000000000" pitchFamily="2" charset="2"/>
              <a:buChar char="v"/>
            </a:pPr>
            <a:r>
              <a:rPr lang="en-US" sz="3600" i="1" dirty="0" err="1" smtClean="0">
                <a:latin typeface="Times New Roman" panose="02020603050405020304" pitchFamily="18" charset="0"/>
                <a:cs typeface="Times New Roman" panose="02020603050405020304" pitchFamily="18" charset="0"/>
              </a:rPr>
              <a:t>Lifesecure</a:t>
            </a:r>
            <a:r>
              <a:rPr lang="en-US" sz="3600" i="1" dirty="0" smtClean="0">
                <a:latin typeface="Times New Roman" panose="02020603050405020304" pitchFamily="18" charset="0"/>
                <a:cs typeface="Times New Roman" panose="02020603050405020304" pitchFamily="18" charset="0"/>
              </a:rPr>
              <a:t> Accident Policy</a:t>
            </a:r>
            <a:endParaRPr lang="en-US"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0"/>
          </p:nvPr>
        </p:nvSpPr>
        <p:spPr/>
        <p:txBody>
          <a:bodyPr/>
          <a:lstStyle/>
          <a:p>
            <a:pPr marL="0" indent="0" algn="ctr">
              <a:buNone/>
            </a:pPr>
            <a:r>
              <a:rPr lang="en-US" sz="3200" b="1" i="1" dirty="0" smtClean="0">
                <a:latin typeface="Times New Roman" panose="02020603050405020304" pitchFamily="18" charset="0"/>
                <a:cs typeface="Times New Roman" panose="02020603050405020304" pitchFamily="18" charset="0"/>
              </a:rPr>
              <a:t>That’s why we developed coverage </a:t>
            </a:r>
            <a:r>
              <a:rPr lang="en-US" sz="3200" b="1" i="1" dirty="0">
                <a:latin typeface="Times New Roman" panose="02020603050405020304" pitchFamily="18" charset="0"/>
                <a:cs typeface="Times New Roman" panose="02020603050405020304" pitchFamily="18" charset="0"/>
              </a:rPr>
              <a:t>for </a:t>
            </a:r>
            <a:r>
              <a:rPr lang="en-US" sz="3200" b="1" i="1" dirty="0" smtClean="0">
                <a:latin typeface="Times New Roman" panose="02020603050405020304" pitchFamily="18" charset="0"/>
                <a:cs typeface="Times New Roman" panose="02020603050405020304" pitchFamily="18" charset="0"/>
              </a:rPr>
              <a:t>*most </a:t>
            </a:r>
            <a:r>
              <a:rPr lang="en-US" sz="3200" b="1" i="1" dirty="0">
                <a:latin typeface="Times New Roman" panose="02020603050405020304" pitchFamily="18" charset="0"/>
                <a:cs typeface="Times New Roman" panose="02020603050405020304" pitchFamily="18" charset="0"/>
              </a:rPr>
              <a:t>types of </a:t>
            </a:r>
            <a:endParaRPr lang="en-US" sz="3200" b="1" i="1" dirty="0" smtClean="0">
              <a:latin typeface="Times New Roman" panose="02020603050405020304" pitchFamily="18" charset="0"/>
              <a:cs typeface="Times New Roman" panose="02020603050405020304" pitchFamily="18" charset="0"/>
            </a:endParaRPr>
          </a:p>
          <a:p>
            <a:pPr marL="0" indent="0" algn="ctr">
              <a:buNone/>
            </a:pPr>
            <a:r>
              <a:rPr lang="en-US" sz="3200" b="1" i="1" dirty="0" smtClean="0">
                <a:solidFill>
                  <a:srgbClr val="C00000"/>
                </a:solidFill>
                <a:latin typeface="Times New Roman" panose="02020603050405020304" pitchFamily="18" charset="0"/>
                <a:cs typeface="Times New Roman" panose="02020603050405020304" pitchFamily="18" charset="0"/>
              </a:rPr>
              <a:t>   </a:t>
            </a:r>
            <a:r>
              <a:rPr lang="en-US" sz="3600" b="1" i="1" dirty="0" smtClean="0">
                <a:solidFill>
                  <a:srgbClr val="C00000"/>
                </a:solidFill>
                <a:latin typeface="Times New Roman" panose="02020603050405020304" pitchFamily="18" charset="0"/>
                <a:cs typeface="Times New Roman" panose="02020603050405020304" pitchFamily="18" charset="0"/>
              </a:rPr>
              <a:t>Accidents </a:t>
            </a:r>
            <a:r>
              <a:rPr lang="en-US" sz="3600" b="1" i="1" dirty="0">
                <a:solidFill>
                  <a:srgbClr val="C00000"/>
                </a:solidFill>
                <a:latin typeface="Times New Roman" panose="02020603050405020304" pitchFamily="18" charset="0"/>
                <a:cs typeface="Times New Roman" panose="02020603050405020304" pitchFamily="18" charset="0"/>
              </a:rPr>
              <a:t>…</a:t>
            </a:r>
          </a:p>
          <a:p>
            <a:pPr marL="0" indent="0" algn="ctr">
              <a:buNone/>
            </a:pPr>
            <a:r>
              <a:rPr lang="en-US" sz="3200" b="1" i="1" dirty="0" smtClean="0">
                <a:latin typeface="Times New Roman" panose="02020603050405020304" pitchFamily="18" charset="0"/>
                <a:cs typeface="Times New Roman" panose="02020603050405020304" pitchFamily="18" charset="0"/>
              </a:rPr>
              <a:t>Coverage for you and your family. </a:t>
            </a:r>
          </a:p>
          <a:p>
            <a:pPr marL="0" indent="0" algn="ctr">
              <a:buNone/>
            </a:pPr>
            <a:r>
              <a:rPr lang="en-US" sz="3200" b="1" i="1" dirty="0" smtClean="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a:t>
            </a:r>
            <a:r>
              <a:rPr lang="en-US" sz="3200" b="1" i="1" dirty="0" smtClean="0">
                <a:latin typeface="Times New Roman" panose="02020603050405020304" pitchFamily="18" charset="0"/>
                <a:cs typeface="Times New Roman" panose="02020603050405020304" pitchFamily="18" charset="0"/>
              </a:rPr>
              <a:t>t </a:t>
            </a:r>
            <a:r>
              <a:rPr lang="en-US" sz="3200" b="1" i="1" dirty="0">
                <a:latin typeface="Times New Roman" panose="02020603050405020304" pitchFamily="18" charset="0"/>
                <a:cs typeface="Times New Roman" panose="02020603050405020304" pitchFamily="18" charset="0"/>
              </a:rPr>
              <a:t>home, at </a:t>
            </a:r>
            <a:r>
              <a:rPr lang="en-US" sz="3200" b="1" i="1" dirty="0" smtClean="0">
                <a:latin typeface="Times New Roman" panose="02020603050405020304" pitchFamily="18" charset="0"/>
                <a:cs typeface="Times New Roman" panose="02020603050405020304" pitchFamily="18" charset="0"/>
              </a:rPr>
              <a:t>work, at school and at </a:t>
            </a:r>
            <a:r>
              <a:rPr lang="en-US" sz="3200" b="1" i="1" dirty="0">
                <a:latin typeface="Times New Roman" panose="02020603050405020304" pitchFamily="18" charset="0"/>
                <a:cs typeface="Times New Roman" panose="02020603050405020304" pitchFamily="18" charset="0"/>
              </a:rPr>
              <a:t>play, or any *</a:t>
            </a:r>
            <a:r>
              <a:rPr lang="en-US" sz="3200" b="1" i="1" dirty="0" smtClean="0">
                <a:latin typeface="Times New Roman" panose="02020603050405020304" pitchFamily="18" charset="0"/>
                <a:cs typeface="Times New Roman" panose="02020603050405020304" pitchFamily="18" charset="0"/>
              </a:rPr>
              <a:t>non-professional </a:t>
            </a:r>
            <a:r>
              <a:rPr lang="en-US" sz="3200" b="1" i="1" dirty="0">
                <a:latin typeface="Times New Roman" panose="02020603050405020304" pitchFamily="18" charset="0"/>
                <a:cs typeface="Times New Roman" panose="02020603050405020304" pitchFamily="18" charset="0"/>
              </a:rPr>
              <a:t>sports activity!</a:t>
            </a:r>
          </a:p>
          <a:p>
            <a:pPr marL="0" indent="0" algn="ctr">
              <a:buNone/>
            </a:pPr>
            <a:r>
              <a:rPr lang="en-US" sz="3200" b="1" i="1" dirty="0">
                <a:latin typeface="Times New Roman" panose="02020603050405020304" pitchFamily="18" charset="0"/>
                <a:cs typeface="Times New Roman" panose="02020603050405020304" pitchFamily="18" charset="0"/>
              </a:rPr>
              <a:t> </a:t>
            </a:r>
            <a:r>
              <a:rPr lang="en-US" sz="3600" b="1" i="1" dirty="0" smtClean="0">
                <a:solidFill>
                  <a:srgbClr val="C00000"/>
                </a:solidFill>
                <a:latin typeface="Times New Roman" panose="02020603050405020304" pitchFamily="18" charset="0"/>
                <a:cs typeface="Times New Roman" panose="02020603050405020304" pitchFamily="18" charset="0"/>
              </a:rPr>
              <a:t>24 </a:t>
            </a:r>
            <a:r>
              <a:rPr lang="en-US" sz="3600" b="1" i="1" dirty="0">
                <a:solidFill>
                  <a:srgbClr val="C00000"/>
                </a:solidFill>
                <a:latin typeface="Times New Roman" panose="02020603050405020304" pitchFamily="18" charset="0"/>
                <a:cs typeface="Times New Roman" panose="02020603050405020304" pitchFamily="18" charset="0"/>
              </a:rPr>
              <a:t>hours a day!</a:t>
            </a:r>
          </a:p>
          <a:p>
            <a:pPr marL="0" indent="0" algn="ctr">
              <a:buNone/>
            </a:pPr>
            <a:r>
              <a:rPr lang="en-US" sz="3200" b="1" i="1" dirty="0" smtClean="0">
                <a:latin typeface="Times New Roman" panose="02020603050405020304" pitchFamily="18" charset="0"/>
                <a:cs typeface="Times New Roman" panose="02020603050405020304" pitchFamily="18" charset="0"/>
              </a:rPr>
              <a:t>Anywhere </a:t>
            </a:r>
            <a:r>
              <a:rPr lang="en-US" sz="3200" b="1" i="1" dirty="0">
                <a:latin typeface="Times New Roman" panose="02020603050405020304" pitchFamily="18" charset="0"/>
                <a:cs typeface="Times New Roman" panose="02020603050405020304" pitchFamily="18" charset="0"/>
              </a:rPr>
              <a:t>in the United States!!</a:t>
            </a:r>
          </a:p>
          <a:p>
            <a:endParaRPr lang="en-US" b="1" dirty="0"/>
          </a:p>
        </p:txBody>
      </p:sp>
      <p:sp>
        <p:nvSpPr>
          <p:cNvPr id="4" name="Slide Number Placeholder 3"/>
          <p:cNvSpPr>
            <a:spLocks noGrp="1"/>
          </p:cNvSpPr>
          <p:nvPr>
            <p:ph type="sldNum" sz="quarter" idx="4"/>
          </p:nvPr>
        </p:nvSpPr>
        <p:spPr/>
        <p:txBody>
          <a:bodyPr/>
          <a:lstStyle/>
          <a:p>
            <a:fld id="{656ED98B-D76A-451A-9241-395F13F85772}" type="slidenum">
              <a:rPr lang="en-US" smtClean="0"/>
              <a:pPr/>
              <a:t>3</a:t>
            </a:fld>
            <a:endParaRPr lang="en-US" dirty="0"/>
          </a:p>
        </p:txBody>
      </p:sp>
    </p:spTree>
    <p:extLst>
      <p:ext uri="{BB962C8B-B14F-4D97-AF65-F5344CB8AC3E}">
        <p14:creationId xmlns:p14="http://schemas.microsoft.com/office/powerpoint/2010/main" val="24718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770" y="262393"/>
            <a:ext cx="8620511" cy="1105231"/>
          </a:xfrm>
        </p:spPr>
        <p:txBody>
          <a:bodyPr/>
          <a:lstStyle/>
          <a:p>
            <a:pPr algn="ctr"/>
            <a:r>
              <a:rPr lang="en-US" sz="3200" i="1" dirty="0" smtClean="0">
                <a:latin typeface="Times New Roman" panose="02020603050405020304" pitchFamily="18" charset="0"/>
                <a:cs typeface="Times New Roman" panose="02020603050405020304" pitchFamily="18" charset="0"/>
              </a:rPr>
              <a:t>Accident cause more than just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Medical short falls.</a:t>
            </a:r>
            <a:endParaRPr lang="en-US" sz="32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0"/>
          </p:nvPr>
        </p:nvSpPr>
        <p:spPr>
          <a:xfrm>
            <a:off x="250825" y="1283368"/>
            <a:ext cx="8664575" cy="4980907"/>
          </a:xfrm>
        </p:spPr>
        <p:txBody>
          <a:bodyPr/>
          <a:lstStyle/>
          <a:p>
            <a:pPr marL="0" indent="0" algn="ctr">
              <a:buNone/>
            </a:pPr>
            <a:r>
              <a:rPr lang="en-US" b="1" i="1" dirty="0" smtClean="0">
                <a:latin typeface="Times New Roman" panose="02020603050405020304" pitchFamily="18" charset="0"/>
                <a:cs typeface="Times New Roman" panose="02020603050405020304" pitchFamily="18" charset="0"/>
              </a:rPr>
              <a:t>Some of the medical out-of-pocket expenses are</a:t>
            </a:r>
            <a:r>
              <a:rPr lang="en-US" sz="2800" b="1" i="1" dirty="0" smtClean="0">
                <a:latin typeface="Times New Roman" panose="02020603050405020304" pitchFamily="18" charset="0"/>
                <a:cs typeface="Times New Roman" panose="02020603050405020304" pitchFamily="18" charset="0"/>
              </a:rPr>
              <a:t>:</a:t>
            </a:r>
          </a:p>
          <a:p>
            <a:pPr marL="0" indent="0" algn="ctr">
              <a:buNone/>
            </a:pPr>
            <a:r>
              <a:rPr lang="en-US"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Deductibles</a:t>
            </a:r>
          </a:p>
          <a:p>
            <a:pPr marL="0" indent="0" algn="ctr">
              <a:buNone/>
            </a:pPr>
            <a:r>
              <a:rPr lang="en-US"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Co-payments</a:t>
            </a:r>
          </a:p>
          <a:p>
            <a:pPr marL="0" indent="0" algn="ctr">
              <a:buNone/>
            </a:pPr>
            <a:r>
              <a:rPr lang="en-US"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Co-insurance</a:t>
            </a:r>
          </a:p>
          <a:p>
            <a:pPr marL="0" indent="0" algn="ctr">
              <a:buNone/>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about the out-of-pocket expenses most people don’t consider and medical won’t pay for.</a:t>
            </a:r>
          </a:p>
          <a:p>
            <a:pPr marL="0" indent="0" algn="ctr">
              <a:buNone/>
            </a:pPr>
            <a:r>
              <a:rPr lang="en-US"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Loss of income</a:t>
            </a:r>
          </a:p>
          <a:p>
            <a:pPr marL="0" indent="0" algn="ctr">
              <a:buNone/>
            </a:pPr>
            <a:r>
              <a:rPr lang="en-US"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Childcare</a:t>
            </a:r>
          </a:p>
          <a:p>
            <a:pPr marL="0" indent="0" algn="ctr">
              <a:buNone/>
            </a:pPr>
            <a:r>
              <a:rPr lang="en-US"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Carry out meals</a:t>
            </a:r>
          </a:p>
          <a:p>
            <a:pPr marL="0" indent="0" algn="ctr">
              <a:buNone/>
            </a:pPr>
            <a:r>
              <a:rPr lang="en-US"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average Accident plan can barely help with the medical shortfalls and are very weak when come to outpatient accidents.</a:t>
            </a:r>
          </a:p>
          <a:p>
            <a:pPr marL="0" indent="0" algn="ctr">
              <a:buNone/>
            </a:pPr>
            <a:r>
              <a:rPr lang="en-US"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Here’s </a:t>
            </a:r>
            <a:r>
              <a:rPr lang="en-US"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a:t>
            </a:r>
            <a:r>
              <a:rPr lang="en-US"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are different!!!</a:t>
            </a:r>
          </a:p>
          <a:p>
            <a:pPr marL="0" indent="0" algn="ctr">
              <a:buNone/>
            </a:pPr>
            <a:endParaRPr lang="en-US" sz="2000" b="1" i="1" dirty="0" smtClean="0">
              <a:latin typeface="Times New Roman" panose="02020603050405020304" pitchFamily="18" charset="0"/>
              <a:cs typeface="Times New Roman" panose="02020603050405020304" pitchFamily="18" charset="0"/>
            </a:endParaRPr>
          </a:p>
          <a:p>
            <a:endParaRPr lang="en-US" sz="2000" b="1" i="1" dirty="0"/>
          </a:p>
        </p:txBody>
      </p:sp>
      <p:sp>
        <p:nvSpPr>
          <p:cNvPr id="4" name="Slide Number Placeholder 3"/>
          <p:cNvSpPr>
            <a:spLocks noGrp="1"/>
          </p:cNvSpPr>
          <p:nvPr>
            <p:ph type="sldNum" sz="quarter" idx="4"/>
          </p:nvPr>
        </p:nvSpPr>
        <p:spPr/>
        <p:txBody>
          <a:bodyPr/>
          <a:lstStyle/>
          <a:p>
            <a:fld id="{656ED98B-D76A-451A-9241-395F13F85772}" type="slidenum">
              <a:rPr lang="en-US" smtClean="0"/>
              <a:pPr/>
              <a:t>4</a:t>
            </a:fld>
            <a:endParaRPr lang="en-US" dirty="0"/>
          </a:p>
        </p:txBody>
      </p:sp>
    </p:spTree>
    <p:extLst>
      <p:ext uri="{BB962C8B-B14F-4D97-AF65-F5344CB8AC3E}">
        <p14:creationId xmlns:p14="http://schemas.microsoft.com/office/powerpoint/2010/main" val="133142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50770" y="508883"/>
            <a:ext cx="8664629" cy="774484"/>
          </a:xfrm>
        </p:spPr>
        <p:txBody>
          <a:bodyPr>
            <a:noAutofit/>
          </a:bodyPr>
          <a:lstStyle/>
          <a:p>
            <a:pPr algn="ctr"/>
            <a:r>
              <a:rPr lang="en-US" sz="3200" i="1" dirty="0" smtClean="0">
                <a:latin typeface="Times New Roman" panose="02020603050405020304" pitchFamily="18" charset="0"/>
                <a:cs typeface="Times New Roman" panose="02020603050405020304" pitchFamily="18" charset="0"/>
              </a:rPr>
              <a:t>How does Personal Accident Insurance Work?</a:t>
            </a:r>
          </a:p>
        </p:txBody>
      </p:sp>
      <p:sp>
        <p:nvSpPr>
          <p:cNvPr id="8" name="Content Placeholder 7"/>
          <p:cNvSpPr>
            <a:spLocks noGrp="1"/>
          </p:cNvSpPr>
          <p:nvPr>
            <p:ph sz="quarter" idx="10"/>
          </p:nvPr>
        </p:nvSpPr>
        <p:spPr>
          <a:xfrm>
            <a:off x="250825" y="1283366"/>
            <a:ext cx="8664575" cy="5204897"/>
          </a:xfrm>
        </p:spPr>
        <p:txBody>
          <a:bodyPr/>
          <a:lstStyle/>
          <a:p>
            <a:pPr marL="0" indent="0" algn="ctr" eaLnBrk="0" hangingPunct="0">
              <a:buSzPct val="100000"/>
              <a:buNone/>
              <a:defRPr/>
            </a:pPr>
            <a:r>
              <a:rPr lang="en-US" sz="4800" b="1" i="1" dirty="0" smtClean="0">
                <a:solidFill>
                  <a:srgbClr val="C00000"/>
                </a:solidFill>
                <a:latin typeface="Times New Roman" panose="02020603050405020304" pitchFamily="18" charset="0"/>
                <a:cs typeface="Times New Roman" panose="02020603050405020304" pitchFamily="18" charset="0"/>
              </a:rPr>
              <a:t>$15,000 </a:t>
            </a:r>
          </a:p>
          <a:p>
            <a:pPr marL="0" indent="0" algn="ctr" eaLnBrk="0" hangingPunct="0">
              <a:buSzPct val="100000"/>
              <a:buNone/>
              <a:defRPr/>
            </a:pPr>
            <a:r>
              <a:rPr lang="en-US" sz="3600" b="1" i="1" dirty="0" smtClean="0">
                <a:latin typeface="Times New Roman" panose="02020603050405020304" pitchFamily="18" charset="0"/>
                <a:cs typeface="Times New Roman" panose="02020603050405020304" pitchFamily="18" charset="0"/>
              </a:rPr>
              <a:t>Annual Benefit Bank</a:t>
            </a:r>
          </a:p>
          <a:p>
            <a:pPr marL="0" indent="0" algn="ctr" eaLnBrk="0" hangingPunct="0">
              <a:buSzPct val="100000"/>
              <a:buNone/>
              <a:defRPr/>
            </a:pPr>
            <a:r>
              <a:rPr lang="en-US" sz="3600" b="1" i="1" dirty="0" smtClean="0">
                <a:latin typeface="Times New Roman" panose="02020603050405020304" pitchFamily="18" charset="0"/>
                <a:cs typeface="Times New Roman" panose="02020603050405020304" pitchFamily="18" charset="0"/>
              </a:rPr>
              <a:t>Per Year </a:t>
            </a:r>
            <a:br>
              <a:rPr lang="en-US" sz="3600" b="1" i="1" dirty="0" smtClean="0">
                <a:latin typeface="Times New Roman" panose="02020603050405020304" pitchFamily="18" charset="0"/>
                <a:cs typeface="Times New Roman" panose="02020603050405020304" pitchFamily="18" charset="0"/>
              </a:rPr>
            </a:br>
            <a:endParaRPr lang="en-US" sz="3600" b="1" i="1" dirty="0" smtClean="0">
              <a:latin typeface="Times New Roman" panose="02020603050405020304" pitchFamily="18" charset="0"/>
              <a:cs typeface="Times New Roman" panose="02020603050405020304" pitchFamily="18" charset="0"/>
            </a:endParaRPr>
          </a:p>
          <a:p>
            <a:pPr marL="0" indent="0" algn="ctr" eaLnBrk="0" hangingPunct="0">
              <a:buSzPct val="100000"/>
              <a:buNone/>
              <a:defRPr/>
            </a:pPr>
            <a:r>
              <a:rPr lang="en-US" sz="2800" b="1" i="1" dirty="0" smtClean="0">
                <a:latin typeface="Times New Roman" panose="02020603050405020304" pitchFamily="18" charset="0"/>
                <a:cs typeface="Times New Roman" panose="02020603050405020304" pitchFamily="18" charset="0"/>
              </a:rPr>
              <a:t>Maximum </a:t>
            </a:r>
            <a:r>
              <a:rPr lang="en-US" sz="3200" b="1" i="1" dirty="0" smtClean="0">
                <a:solidFill>
                  <a:srgbClr val="C00000"/>
                </a:solidFill>
                <a:latin typeface="Times New Roman" panose="02020603050405020304" pitchFamily="18" charset="0"/>
                <a:cs typeface="Times New Roman" panose="02020603050405020304" pitchFamily="18" charset="0"/>
              </a:rPr>
              <a:t>$15,000 </a:t>
            </a:r>
            <a:r>
              <a:rPr lang="en-US" sz="2800" b="1" i="1" dirty="0" smtClean="0">
                <a:latin typeface="Times New Roman" panose="02020603050405020304" pitchFamily="18" charset="0"/>
                <a:cs typeface="Times New Roman" panose="02020603050405020304" pitchFamily="18" charset="0"/>
              </a:rPr>
              <a:t>for Individuals</a:t>
            </a:r>
          </a:p>
          <a:p>
            <a:pPr marL="731520" lvl="1" indent="-457200" algn="ctr" eaLnBrk="0" hangingPunct="0">
              <a:buSzPct val="100000"/>
              <a:buNone/>
              <a:defRPr/>
            </a:pPr>
            <a:r>
              <a:rPr lang="en-US" sz="2800" b="1" i="1" dirty="0" smtClean="0">
                <a:latin typeface="Times New Roman" panose="02020603050405020304" pitchFamily="18" charset="0"/>
                <a:cs typeface="Times New Roman" panose="02020603050405020304" pitchFamily="18" charset="0"/>
              </a:rPr>
              <a:t>	</a:t>
            </a:r>
            <a:r>
              <a:rPr lang="en-US" sz="3200" b="1" i="1" dirty="0" smtClean="0">
                <a:solidFill>
                  <a:srgbClr val="C00000"/>
                </a:solidFill>
                <a:latin typeface="Times New Roman" panose="02020603050405020304" pitchFamily="18" charset="0"/>
                <a:cs typeface="Times New Roman" panose="02020603050405020304" pitchFamily="18" charset="0"/>
              </a:rPr>
              <a:t>$25,000 </a:t>
            </a:r>
            <a:r>
              <a:rPr lang="en-US" sz="2800" b="1" i="1" dirty="0" smtClean="0">
                <a:latin typeface="Times New Roman" panose="02020603050405020304" pitchFamily="18" charset="0"/>
                <a:cs typeface="Times New Roman" panose="02020603050405020304" pitchFamily="18" charset="0"/>
              </a:rPr>
              <a:t>for Couples/Families </a:t>
            </a:r>
          </a:p>
          <a:p>
            <a:pPr marL="731520" lvl="1" indent="-457200" algn="ctr" eaLnBrk="0" hangingPunct="0">
              <a:buSzPct val="100000"/>
              <a:buNone/>
              <a:defRPr/>
            </a:pPr>
            <a:r>
              <a:rPr lang="en-US" sz="2800" b="1" i="1" dirty="0" smtClean="0">
                <a:latin typeface="Times New Roman" panose="02020603050405020304" pitchFamily="18" charset="0"/>
                <a:cs typeface="Times New Roman" panose="02020603050405020304" pitchFamily="18" charset="0"/>
              </a:rPr>
              <a:t>(can be used by one or all members</a:t>
            </a:r>
            <a:r>
              <a:rPr lang="en-US" sz="2400" b="1" i="1" dirty="0" smtClean="0">
                <a:latin typeface="Times New Roman" panose="02020603050405020304" pitchFamily="18" charset="0"/>
                <a:cs typeface="Times New Roman" panose="02020603050405020304" pitchFamily="18" charset="0"/>
              </a:rPr>
              <a:t>)</a:t>
            </a:r>
          </a:p>
          <a:p>
            <a:pPr marL="0" indent="0" algn="ctr" eaLnBrk="0" hangingPunct="0">
              <a:buSzPct val="100000"/>
              <a:buNone/>
              <a:defRPr/>
            </a:pPr>
            <a:r>
              <a:rPr lang="en-US" b="1" i="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Annual Deductible </a:t>
            </a:r>
          </a:p>
          <a:p>
            <a:pPr marL="788670" lvl="1" indent="-514350" algn="ctr" eaLnBrk="0" hangingPunct="0">
              <a:buSzPct val="100000"/>
              <a:defRPr/>
            </a:pPr>
            <a:r>
              <a:rPr lang="en-US" sz="2800" b="1" i="1" dirty="0" smtClean="0">
                <a:latin typeface="Times New Roman" panose="02020603050405020304" pitchFamily="18" charset="0"/>
                <a:cs typeface="Times New Roman" panose="02020603050405020304" pitchFamily="18" charset="0"/>
              </a:rPr>
              <a:t>$100</a:t>
            </a:r>
          </a:p>
        </p:txBody>
      </p:sp>
      <p:sp>
        <p:nvSpPr>
          <p:cNvPr id="7" name="Slide Number Placeholder 6"/>
          <p:cNvSpPr>
            <a:spLocks noGrp="1"/>
          </p:cNvSpPr>
          <p:nvPr>
            <p:ph type="sldNum" sz="quarter" idx="4"/>
          </p:nvPr>
        </p:nvSpPr>
        <p:spPr/>
        <p:txBody>
          <a:bodyPr/>
          <a:lstStyle/>
          <a:p>
            <a:fld id="{FF8987E6-1DFD-4989-B4E6-E4923AAD2E76}" type="slidenum">
              <a:rPr lang="en-US" smtClean="0"/>
              <a:pPr/>
              <a:t>5</a:t>
            </a:fld>
            <a:endParaRPr lang="en-US" dirty="0"/>
          </a:p>
        </p:txBody>
      </p:sp>
      <p:pic>
        <p:nvPicPr>
          <p:cNvPr id="5" name="Picture 4" descr="MoneyInJar_495513495.png"/>
          <p:cNvPicPr>
            <a:picLocks noChangeAspect="1"/>
          </p:cNvPicPr>
          <p:nvPr/>
        </p:nvPicPr>
        <p:blipFill>
          <a:blip r:embed="rId3" cstate="print"/>
          <a:stretch>
            <a:fillRect/>
          </a:stretch>
        </p:blipFill>
        <p:spPr>
          <a:xfrm>
            <a:off x="7311122" y="3880236"/>
            <a:ext cx="1675218" cy="245695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milyOf4_stk124088rke.png"/>
          <p:cNvPicPr>
            <a:picLocks noChangeAspect="1"/>
          </p:cNvPicPr>
          <p:nvPr/>
        </p:nvPicPr>
        <p:blipFill>
          <a:blip r:embed="rId3" cstate="print"/>
          <a:stretch>
            <a:fillRect/>
          </a:stretch>
        </p:blipFill>
        <p:spPr>
          <a:xfrm>
            <a:off x="7694009" y="1062275"/>
            <a:ext cx="1149532" cy="1149532"/>
          </a:xfrm>
          <a:prstGeom prst="rect">
            <a:avLst/>
          </a:prstGeom>
        </p:spPr>
      </p:pic>
      <p:sp>
        <p:nvSpPr>
          <p:cNvPr id="21506" name="Rectangle 2"/>
          <p:cNvSpPr>
            <a:spLocks noGrp="1" noChangeArrowheads="1"/>
          </p:cNvSpPr>
          <p:nvPr>
            <p:ph type="ctrTitle"/>
          </p:nvPr>
        </p:nvSpPr>
        <p:spPr>
          <a:xfrm>
            <a:off x="209599" y="-392821"/>
            <a:ext cx="8300736" cy="861948"/>
          </a:xfrm>
        </p:spPr>
        <p:txBody>
          <a:bodyPr>
            <a:normAutofit/>
          </a:bodyPr>
          <a:lstStyle/>
          <a:p>
            <a:pPr algn="ctr"/>
            <a:endParaRPr lang="en-US" dirty="0" smtClean="0">
              <a:latin typeface="Times New Roman" panose="02020603050405020304" pitchFamily="18" charset="0"/>
              <a:cs typeface="Times New Roman" panose="02020603050405020304" pitchFamily="18" charset="0"/>
            </a:endParaRPr>
          </a:p>
        </p:txBody>
      </p:sp>
      <p:sp>
        <p:nvSpPr>
          <p:cNvPr id="13" name="Slide Number Placeholder 12"/>
          <p:cNvSpPr>
            <a:spLocks noGrp="1"/>
          </p:cNvSpPr>
          <p:nvPr>
            <p:ph type="sldNum" sz="quarter" idx="4"/>
          </p:nvPr>
        </p:nvSpPr>
        <p:spPr/>
        <p:txBody>
          <a:bodyPr/>
          <a:lstStyle/>
          <a:p>
            <a:fld id="{FF8987E6-1DFD-4989-B4E6-E4923AAD2E76}"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506387"/>
              </p:ext>
            </p:extLst>
          </p:nvPr>
        </p:nvGraphicFramePr>
        <p:xfrm>
          <a:off x="305695" y="3400351"/>
          <a:ext cx="8546842" cy="460327"/>
        </p:xfrm>
        <a:graphic>
          <a:graphicData uri="http://schemas.openxmlformats.org/drawingml/2006/table">
            <a:tbl>
              <a:tblPr firstRow="1">
                <a:tableStyleId>{F5AB1C69-6EDB-4FF4-983F-18BD219EF322}</a:tableStyleId>
              </a:tblPr>
              <a:tblGrid>
                <a:gridCol w="3377683"/>
                <a:gridCol w="1735494"/>
                <a:gridCol w="1922106"/>
                <a:gridCol w="1511559"/>
              </a:tblGrid>
              <a:tr h="46032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90675798"/>
              </p:ext>
            </p:extLst>
          </p:nvPr>
        </p:nvGraphicFramePr>
        <p:xfrm>
          <a:off x="305695" y="3851331"/>
          <a:ext cx="8546842" cy="460327"/>
        </p:xfrm>
        <a:graphic>
          <a:graphicData uri="http://schemas.openxmlformats.org/drawingml/2006/table">
            <a:tbl>
              <a:tblPr firstRow="1">
                <a:tableStyleId>{F5AB1C69-6EDB-4FF4-983F-18BD219EF322}</a:tableStyleId>
              </a:tblPr>
              <a:tblGrid>
                <a:gridCol w="3377683"/>
                <a:gridCol w="1735494"/>
                <a:gridCol w="1922106"/>
                <a:gridCol w="1511559"/>
              </a:tblGrid>
              <a:tr h="46032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28708634"/>
              </p:ext>
            </p:extLst>
          </p:nvPr>
        </p:nvGraphicFramePr>
        <p:xfrm>
          <a:off x="305695" y="4320972"/>
          <a:ext cx="8546842" cy="460327"/>
        </p:xfrm>
        <a:graphic>
          <a:graphicData uri="http://schemas.openxmlformats.org/drawingml/2006/table">
            <a:tbl>
              <a:tblPr firstRow="1">
                <a:tableStyleId>{F5AB1C69-6EDB-4FF4-983F-18BD219EF322}</a:tableStyleId>
              </a:tblPr>
              <a:tblGrid>
                <a:gridCol w="3377683"/>
                <a:gridCol w="1735494"/>
                <a:gridCol w="1922106"/>
                <a:gridCol w="1511559"/>
              </a:tblGrid>
              <a:tr h="46032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08587979"/>
              </p:ext>
            </p:extLst>
          </p:nvPr>
        </p:nvGraphicFramePr>
        <p:xfrm>
          <a:off x="305695" y="5309952"/>
          <a:ext cx="8546842" cy="460327"/>
        </p:xfrm>
        <a:graphic>
          <a:graphicData uri="http://schemas.openxmlformats.org/drawingml/2006/table">
            <a:tbl>
              <a:tblPr firstRow="1">
                <a:tableStyleId>{F5AB1C69-6EDB-4FF4-983F-18BD219EF322}</a:tableStyleId>
              </a:tblPr>
              <a:tblGrid>
                <a:gridCol w="3377683"/>
                <a:gridCol w="1735494"/>
                <a:gridCol w="1922106"/>
                <a:gridCol w="1511559"/>
              </a:tblGrid>
              <a:tr h="46032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36266427"/>
              </p:ext>
            </p:extLst>
          </p:nvPr>
        </p:nvGraphicFramePr>
        <p:xfrm>
          <a:off x="305695" y="5758018"/>
          <a:ext cx="8546842" cy="518160"/>
        </p:xfrm>
        <a:graphic>
          <a:graphicData uri="http://schemas.openxmlformats.org/drawingml/2006/table">
            <a:tbl>
              <a:tblPr firstRow="1">
                <a:tableStyleId>{F5AB1C69-6EDB-4FF4-983F-18BD219EF322}</a:tableStyleId>
              </a:tblPr>
              <a:tblGrid>
                <a:gridCol w="3377683"/>
                <a:gridCol w="1735494"/>
                <a:gridCol w="1922106"/>
                <a:gridCol w="1511559"/>
              </a:tblGrid>
              <a:tr h="460327">
                <a:tc gridSpan="3">
                  <a:txBody>
                    <a:bodyPr/>
                    <a:lstStyle/>
                    <a:p>
                      <a:pPr marL="0" algn="l" defTabSz="914400" rtl="0" eaLnBrk="1" latinLnBrk="0" hangingPunct="1"/>
                      <a:r>
                        <a:rPr lang="en-US" sz="2800" b="1" i="1" kern="1200" dirty="0" smtClean="0">
                          <a:solidFill>
                            <a:srgbClr val="C00000"/>
                          </a:solidFill>
                          <a:latin typeface="Calibri" pitchFamily="34" charset="0"/>
                          <a:ea typeface="+mn-ea"/>
                          <a:cs typeface="+mn-cs"/>
                        </a:rPr>
                        <a:t>            Total Personal</a:t>
                      </a:r>
                      <a:r>
                        <a:rPr lang="en-US" sz="2800" b="1" i="1" kern="1200" baseline="0" dirty="0" smtClean="0">
                          <a:solidFill>
                            <a:srgbClr val="C00000"/>
                          </a:solidFill>
                          <a:latin typeface="Calibri" pitchFamily="34" charset="0"/>
                          <a:ea typeface="+mn-ea"/>
                          <a:cs typeface="+mn-cs"/>
                        </a:rPr>
                        <a:t> Accident</a:t>
                      </a:r>
                      <a:r>
                        <a:rPr lang="en-US" sz="2800" b="1" i="1" kern="1200" dirty="0" smtClean="0">
                          <a:solidFill>
                            <a:srgbClr val="C00000"/>
                          </a:solidFill>
                          <a:latin typeface="Calibri" pitchFamily="34" charset="0"/>
                          <a:ea typeface="+mn-ea"/>
                          <a:cs typeface="+mn-cs"/>
                        </a:rPr>
                        <a:t> Benefit Payout:</a:t>
                      </a:r>
                    </a:p>
                  </a:txBody>
                  <a:tcPr>
                    <a:lnT w="12700" cap="flat" cmpd="sng" algn="ctr">
                      <a:solidFill>
                        <a:srgbClr val="002D86"/>
                      </a:solidFill>
                      <a:prstDash val="solid"/>
                      <a:round/>
                      <a:headEnd type="none" w="med" len="med"/>
                      <a:tailEnd type="none" w="med" len="med"/>
                    </a:lnT>
                    <a:solidFill>
                      <a:schemeClr val="accent5">
                        <a:lumMod val="60000"/>
                        <a:lumOff val="40000"/>
                      </a:schemeClr>
                    </a:solidFill>
                  </a:tcPr>
                </a:tc>
                <a:tc hMerge="1">
                  <a:txBody>
                    <a:bodyPr/>
                    <a:lstStyle/>
                    <a:p>
                      <a:endParaRPr lang="en-US"/>
                    </a:p>
                  </a:txBody>
                  <a:tcPr/>
                </a:tc>
                <a:tc hMerge="1">
                  <a:txBody>
                    <a:bodyPr/>
                    <a:lstStyle/>
                    <a:p>
                      <a:endParaRPr lang="en-US"/>
                    </a:p>
                  </a:txBody>
                  <a:tcPr/>
                </a:tc>
                <a:tc>
                  <a:txBody>
                    <a:bodyPr/>
                    <a:lstStyle/>
                    <a:p>
                      <a:pPr marL="0" algn="l" defTabSz="914400" rtl="0" eaLnBrk="1" latinLnBrk="0" hangingPunct="1"/>
                      <a:r>
                        <a:rPr lang="en-US" sz="2800" b="1" i="1" kern="1200" dirty="0" smtClean="0">
                          <a:solidFill>
                            <a:srgbClr val="C00000"/>
                          </a:solidFill>
                          <a:latin typeface="Calibri" pitchFamily="34" charset="0"/>
                          <a:ea typeface="+mn-ea"/>
                          <a:cs typeface="+mn-cs"/>
                        </a:rPr>
                        <a:t>$9,209</a:t>
                      </a:r>
                      <a:endParaRPr lang="en-US" sz="2800" b="1" i="1" kern="1200" dirty="0">
                        <a:solidFill>
                          <a:srgbClr val="C00000"/>
                        </a:solidFill>
                        <a:latin typeface="Calibri" pitchFamily="34" charset="0"/>
                        <a:ea typeface="+mn-ea"/>
                        <a:cs typeface="+mn-cs"/>
                      </a:endParaRPr>
                    </a:p>
                  </a:txBody>
                  <a:tcPr>
                    <a:lnT w="12700" cap="flat" cmpd="sng" algn="ctr">
                      <a:solidFill>
                        <a:srgbClr val="002D86"/>
                      </a:solidFill>
                      <a:prstDash val="solid"/>
                      <a:round/>
                      <a:headEnd type="none" w="med" len="med"/>
                      <a:tailEnd type="none" w="med" len="med"/>
                    </a:lnT>
                    <a:solidFill>
                      <a:schemeClr val="accent5">
                        <a:lumMod val="60000"/>
                        <a:lumOff val="40000"/>
                      </a:schemeClr>
                    </a:solidFill>
                  </a:tcPr>
                </a:tc>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95" y="286247"/>
            <a:ext cx="8565587" cy="539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250771" y="555195"/>
            <a:ext cx="8300736" cy="529389"/>
          </a:xfrm>
        </p:spPr>
        <p:txBody>
          <a:bodyPr anchor="t"/>
          <a:lstStyle/>
          <a:p>
            <a:pPr algn="ctr"/>
            <a:r>
              <a:rPr lang="en-US" sz="3600" dirty="0" smtClean="0">
                <a:latin typeface="Times New Roman" panose="02020603050405020304" pitchFamily="18" charset="0"/>
                <a:cs typeface="Times New Roman" panose="02020603050405020304" pitchFamily="18" charset="0"/>
              </a:rPr>
              <a:t> Important Time Limits</a:t>
            </a:r>
          </a:p>
        </p:txBody>
      </p:sp>
      <p:sp>
        <p:nvSpPr>
          <p:cNvPr id="22531" name="Content Placeholder 2"/>
          <p:cNvSpPr>
            <a:spLocks noGrp="1"/>
          </p:cNvSpPr>
          <p:nvPr>
            <p:ph sz="quarter" idx="10"/>
          </p:nvPr>
        </p:nvSpPr>
        <p:spPr>
          <a:xfrm>
            <a:off x="1371599" y="1502229"/>
            <a:ext cx="7499682" cy="3132833"/>
          </a:xfrm>
        </p:spPr>
        <p:txBody>
          <a:bodyPr>
            <a:normAutofit/>
          </a:bodyPr>
          <a:lstStyle/>
          <a:p>
            <a:r>
              <a:rPr lang="en-US" b="1" i="1" dirty="0" smtClean="0">
                <a:latin typeface="Times New Roman" panose="02020603050405020304" pitchFamily="18" charset="0"/>
                <a:cs typeface="Times New Roman" panose="02020603050405020304" pitchFamily="18" charset="0"/>
              </a:rPr>
              <a:t>Initial care within </a:t>
            </a:r>
            <a:r>
              <a:rPr lang="en-US" sz="2800" b="1" i="1" dirty="0" smtClean="0">
                <a:solidFill>
                  <a:srgbClr val="FF0000"/>
                </a:solidFill>
                <a:latin typeface="Times New Roman" panose="02020603050405020304" pitchFamily="18" charset="0"/>
                <a:cs typeface="Times New Roman" panose="02020603050405020304" pitchFamily="18" charset="0"/>
              </a:rPr>
              <a:t>72 hours </a:t>
            </a:r>
            <a:r>
              <a:rPr lang="en-US" b="1" i="1" dirty="0" smtClean="0">
                <a:latin typeface="Times New Roman" panose="02020603050405020304" pitchFamily="18" charset="0"/>
                <a:cs typeface="Times New Roman" panose="02020603050405020304" pitchFamily="18" charset="0"/>
              </a:rPr>
              <a:t>of accident </a:t>
            </a:r>
          </a:p>
          <a:p>
            <a:pPr lvl="1"/>
            <a:r>
              <a:rPr lang="en-US" sz="2400" b="1" i="1" u="sng" dirty="0" smtClean="0">
                <a:latin typeface="Times New Roman" panose="02020603050405020304" pitchFamily="18" charset="0"/>
                <a:cs typeface="Times New Roman" panose="02020603050405020304" pitchFamily="18" charset="0"/>
              </a:rPr>
              <a:t>Initial care </a:t>
            </a:r>
            <a:r>
              <a:rPr lang="en-US" sz="2400" b="1" i="1" dirty="0" smtClean="0">
                <a:latin typeface="Times New Roman" panose="02020603050405020304" pitchFamily="18" charset="0"/>
                <a:cs typeface="Times New Roman" panose="02020603050405020304" pitchFamily="18" charset="0"/>
              </a:rPr>
              <a:t>must begin</a:t>
            </a:r>
          </a:p>
          <a:p>
            <a:r>
              <a:rPr lang="en-US" b="1" dirty="0" smtClean="0">
                <a:latin typeface="Times New Roman" panose="02020603050405020304" pitchFamily="18" charset="0"/>
                <a:cs typeface="Times New Roman" panose="02020603050405020304" pitchFamily="18" charset="0"/>
              </a:rPr>
              <a:t>Within </a:t>
            </a:r>
            <a:r>
              <a:rPr lang="en-US" b="1" u="sng" dirty="0" smtClean="0">
                <a:solidFill>
                  <a:srgbClr val="FF0000"/>
                </a:solidFill>
                <a:latin typeface="Times New Roman" panose="02020603050405020304" pitchFamily="18" charset="0"/>
                <a:cs typeface="Times New Roman" panose="02020603050405020304" pitchFamily="18" charset="0"/>
              </a:rPr>
              <a:t>30 days </a:t>
            </a:r>
            <a:r>
              <a:rPr lang="en-US" b="1" dirty="0" smtClean="0">
                <a:latin typeface="Times New Roman" panose="02020603050405020304" pitchFamily="18" charset="0"/>
                <a:cs typeface="Times New Roman" panose="02020603050405020304" pitchFamily="18" charset="0"/>
              </a:rPr>
              <a:t>of accident </a:t>
            </a:r>
          </a:p>
          <a:p>
            <a:pPr lvl="1"/>
            <a:r>
              <a:rPr lang="en-US" sz="2400" b="1" i="1" u="sng" dirty="0" smtClean="0">
                <a:latin typeface="Times New Roman" panose="02020603050405020304" pitchFamily="18" charset="0"/>
                <a:cs typeface="Times New Roman" panose="02020603050405020304" pitchFamily="18" charset="0"/>
              </a:rPr>
              <a:t>Major diagnostic exams </a:t>
            </a:r>
            <a:r>
              <a:rPr lang="en-US" dirty="0" smtClean="0">
                <a:latin typeface="Times New Roman" panose="02020603050405020304" pitchFamily="18" charset="0"/>
                <a:cs typeface="Times New Roman" panose="02020603050405020304" pitchFamily="18" charset="0"/>
              </a:rPr>
              <a:t>must occur. </a:t>
            </a:r>
          </a:p>
          <a:p>
            <a:pPr lvl="2"/>
            <a:r>
              <a:rPr lang="en-US" sz="2000" b="1" i="1" dirty="0" smtClean="0">
                <a:solidFill>
                  <a:srgbClr val="C00000"/>
                </a:solidFill>
                <a:latin typeface="Times New Roman" panose="02020603050405020304" pitchFamily="18" charset="0"/>
                <a:cs typeface="Times New Roman" panose="02020603050405020304" pitchFamily="18" charset="0"/>
              </a:rPr>
              <a:t>One per accidental injury </a:t>
            </a:r>
            <a:r>
              <a:rPr lang="en-US" sz="2000" b="1" i="1" dirty="0" smtClean="0">
                <a:latin typeface="Times New Roman" panose="02020603050405020304" pitchFamily="18" charset="0"/>
                <a:cs typeface="Times New Roman" panose="02020603050405020304" pitchFamily="18" charset="0"/>
              </a:rPr>
              <a:t>per covered family member. </a:t>
            </a:r>
          </a:p>
          <a:p>
            <a:pPr lvl="2"/>
            <a:r>
              <a:rPr lang="en-US" sz="2000" b="1" i="1" dirty="0" smtClean="0">
                <a:latin typeface="Times New Roman" panose="02020603050405020304" pitchFamily="18" charset="0"/>
                <a:cs typeface="Times New Roman" panose="02020603050405020304" pitchFamily="18" charset="0"/>
              </a:rPr>
              <a:t>Two per year per covered family member.</a:t>
            </a:r>
          </a:p>
          <a:p>
            <a:endParaRPr lang="en-US" sz="1500" dirty="0" smtClean="0"/>
          </a:p>
        </p:txBody>
      </p:sp>
      <p:sp>
        <p:nvSpPr>
          <p:cNvPr id="10" name="Slide Number Placeholder 9"/>
          <p:cNvSpPr>
            <a:spLocks noGrp="1"/>
          </p:cNvSpPr>
          <p:nvPr>
            <p:ph type="sldNum" sz="quarter" idx="4"/>
          </p:nvPr>
        </p:nvSpPr>
        <p:spPr/>
        <p:txBody>
          <a:bodyPr/>
          <a:lstStyle/>
          <a:p>
            <a:fld id="{FF8987E6-1DFD-4989-B4E6-E4923AAD2E76}" type="slidenum">
              <a:rPr lang="en-US" smtClean="0"/>
              <a:pPr/>
              <a:t>7</a:t>
            </a:fld>
            <a:endParaRPr lang="en-US" dirty="0"/>
          </a:p>
        </p:txBody>
      </p:sp>
      <p:pic>
        <p:nvPicPr>
          <p:cNvPr id="6" name="Picture 5" descr="72Hours_456587359.jpg"/>
          <p:cNvPicPr>
            <a:picLocks noChangeAspect="1"/>
          </p:cNvPicPr>
          <p:nvPr/>
        </p:nvPicPr>
        <p:blipFill>
          <a:blip r:embed="rId3" cstate="print"/>
          <a:stretch>
            <a:fillRect/>
          </a:stretch>
        </p:blipFill>
        <p:spPr>
          <a:xfrm>
            <a:off x="7482177" y="1595828"/>
            <a:ext cx="1389104" cy="1198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30Days.png"/>
          <p:cNvPicPr>
            <a:picLocks noChangeAspect="1"/>
          </p:cNvPicPr>
          <p:nvPr/>
        </p:nvPicPr>
        <p:blipFill>
          <a:blip r:embed="rId4" cstate="print"/>
          <a:stretch>
            <a:fillRect/>
          </a:stretch>
        </p:blipFill>
        <p:spPr>
          <a:xfrm>
            <a:off x="273788" y="2637314"/>
            <a:ext cx="1097811" cy="116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le 7"/>
          <p:cNvSpPr/>
          <p:nvPr/>
        </p:nvSpPr>
        <p:spPr>
          <a:xfrm>
            <a:off x="474134" y="4218716"/>
            <a:ext cx="8178800" cy="1634490"/>
          </a:xfrm>
          <a:prstGeom prst="roundRect">
            <a:avLst/>
          </a:prstGeom>
          <a:ln/>
        </p:spPr>
        <p:style>
          <a:lnRef idx="3">
            <a:schemeClr val="lt1"/>
          </a:lnRef>
          <a:fillRef idx="1">
            <a:schemeClr val="accent5"/>
          </a:fillRef>
          <a:effectRef idx="1">
            <a:schemeClr val="accent5"/>
          </a:effectRef>
          <a:fontRef idx="minor">
            <a:schemeClr val="lt1"/>
          </a:fontRef>
        </p:style>
        <p:txBody>
          <a:bodyPr wrap="square" lIns="0" tIns="0" rIns="0" bIns="0" anchor="t">
            <a:spAutoFit/>
          </a:bodyPr>
          <a:lstStyle/>
          <a:p>
            <a:pPr algn="ctr"/>
            <a:r>
              <a:rPr lang="en-US" sz="2400" b="1" i="1" dirty="0" smtClean="0">
                <a:solidFill>
                  <a:prstClr val="white"/>
                </a:solidFill>
                <a:latin typeface="Times New Roman" panose="02020603050405020304" pitchFamily="18" charset="0"/>
                <a:cs typeface="Times New Roman" panose="02020603050405020304" pitchFamily="18" charset="0"/>
              </a:rPr>
              <a:t>All covered services </a:t>
            </a:r>
            <a:r>
              <a:rPr lang="en-US" sz="2400" b="1" i="1" dirty="0" smtClean="0">
                <a:solidFill>
                  <a:srgbClr val="FF0000"/>
                </a:solidFill>
                <a:latin typeface="Times New Roman" panose="02020603050405020304" pitchFamily="18" charset="0"/>
                <a:cs typeface="Times New Roman" panose="02020603050405020304" pitchFamily="18" charset="0"/>
              </a:rPr>
              <a:t>EXCEPT</a:t>
            </a:r>
            <a:r>
              <a:rPr lang="en-US" sz="2400" b="1" i="1" dirty="0" smtClean="0">
                <a:solidFill>
                  <a:prstClr val="white"/>
                </a:solidFill>
                <a:latin typeface="Times New Roman" panose="02020603050405020304" pitchFamily="18" charset="0"/>
                <a:cs typeface="Times New Roman" panose="02020603050405020304" pitchFamily="18" charset="0"/>
              </a:rPr>
              <a:t> Major Diagnostic Exams  cover actual expenses, less any adjustments or discounts.</a:t>
            </a:r>
          </a:p>
          <a:p>
            <a:pPr algn="ctr"/>
            <a:r>
              <a:rPr lang="en-US" sz="2400" b="1" i="1" dirty="0" smtClean="0">
                <a:solidFill>
                  <a:prstClr val="white"/>
                </a:solidFill>
                <a:latin typeface="Times New Roman" panose="02020603050405020304" pitchFamily="18" charset="0"/>
                <a:cs typeface="Times New Roman" panose="02020603050405020304" pitchFamily="18" charset="0"/>
              </a:rPr>
              <a:t>Major Diagnostic Exams are based on actual expenses </a:t>
            </a:r>
            <a:br>
              <a:rPr lang="en-US" sz="2400" b="1" i="1" dirty="0" smtClean="0">
                <a:solidFill>
                  <a:prstClr val="white"/>
                </a:solidFill>
                <a:latin typeface="Times New Roman" panose="02020603050405020304" pitchFamily="18" charset="0"/>
                <a:cs typeface="Times New Roman" panose="02020603050405020304" pitchFamily="18" charset="0"/>
              </a:rPr>
            </a:br>
            <a:r>
              <a:rPr lang="en-US" sz="2400" b="1" i="1" dirty="0" smtClean="0">
                <a:solidFill>
                  <a:prstClr val="white"/>
                </a:solidFill>
                <a:latin typeface="Times New Roman" panose="02020603050405020304" pitchFamily="18" charset="0"/>
                <a:cs typeface="Times New Roman" panose="02020603050405020304" pitchFamily="18" charset="0"/>
              </a:rPr>
              <a:t>up to a </a:t>
            </a:r>
            <a:r>
              <a:rPr lang="en-US" sz="2400" b="1" i="1" dirty="0" smtClean="0">
                <a:solidFill>
                  <a:srgbClr val="FF0000"/>
                </a:solidFill>
                <a:latin typeface="Times New Roman" panose="02020603050405020304" pitchFamily="18" charset="0"/>
                <a:cs typeface="Times New Roman" panose="02020603050405020304" pitchFamily="18" charset="0"/>
              </a:rPr>
              <a:t>maximum of $750 </a:t>
            </a:r>
            <a:r>
              <a:rPr lang="en-US" sz="2400" b="1" i="1" dirty="0" smtClean="0">
                <a:solidFill>
                  <a:prstClr val="white"/>
                </a:solidFill>
                <a:latin typeface="Times New Roman" panose="02020603050405020304" pitchFamily="18" charset="0"/>
                <a:cs typeface="Times New Roman" panose="02020603050405020304" pitchFamily="18" charset="0"/>
              </a:rPr>
              <a:t>per exam.</a:t>
            </a:r>
            <a:endParaRPr lang="en-US" sz="2400" b="1" i="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250771" y="254442"/>
            <a:ext cx="8300736" cy="1168841"/>
          </a:xfrm>
        </p:spPr>
        <p:txBody>
          <a:bodyPr anchor="t"/>
          <a:lstStyle/>
          <a:p>
            <a:pPr algn="ctr"/>
            <a:r>
              <a:rPr lang="en-US" dirty="0" smtClean="0"/>
              <a:t> </a:t>
            </a:r>
            <a:r>
              <a:rPr lang="en-US" sz="4000" i="1" dirty="0" smtClean="0">
                <a:latin typeface="Times New Roman" panose="02020603050405020304" pitchFamily="18" charset="0"/>
                <a:cs typeface="Times New Roman" panose="02020603050405020304" pitchFamily="18" charset="0"/>
              </a:rPr>
              <a:t>Important Time Limits</a:t>
            </a:r>
          </a:p>
        </p:txBody>
      </p:sp>
      <p:sp>
        <p:nvSpPr>
          <p:cNvPr id="22531" name="Content Placeholder 2"/>
          <p:cNvSpPr>
            <a:spLocks noGrp="1"/>
          </p:cNvSpPr>
          <p:nvPr>
            <p:ph sz="quarter" idx="10"/>
          </p:nvPr>
        </p:nvSpPr>
        <p:spPr>
          <a:xfrm>
            <a:off x="1679783" y="1678577"/>
            <a:ext cx="7235617" cy="4585698"/>
          </a:xfrm>
        </p:spPr>
        <p:txBody>
          <a:bodyPr>
            <a:normAutofit/>
          </a:bodyPr>
          <a:lstStyle/>
          <a:p>
            <a:r>
              <a:rPr lang="en-US" sz="2800" b="1" i="1" dirty="0" smtClean="0">
                <a:latin typeface="Times New Roman" panose="02020603050405020304" pitchFamily="18" charset="0"/>
                <a:cs typeface="Times New Roman" panose="02020603050405020304" pitchFamily="18" charset="0"/>
              </a:rPr>
              <a:t>Within 90 days of accident</a:t>
            </a:r>
            <a:r>
              <a:rPr lang="en-US" i="1" dirty="0" smtClean="0">
                <a:latin typeface="Times New Roman" panose="02020603050405020304" pitchFamily="18" charset="0"/>
                <a:cs typeface="Times New Roman" panose="02020603050405020304" pitchFamily="18" charset="0"/>
              </a:rPr>
              <a:t>:</a:t>
            </a:r>
          </a:p>
          <a:p>
            <a:pPr marL="849313" lvl="1" indent="-166688"/>
            <a:r>
              <a:rPr lang="en-US" sz="2400" b="1" i="1" u="sng" dirty="0" smtClean="0">
                <a:latin typeface="Times New Roman" panose="02020603050405020304" pitchFamily="18" charset="0"/>
                <a:cs typeface="Times New Roman" panose="02020603050405020304" pitchFamily="18" charset="0"/>
              </a:rPr>
              <a:t>Surgery</a:t>
            </a:r>
            <a:r>
              <a:rPr lang="en-US" i="1" dirty="0" smtClean="0">
                <a:latin typeface="Times New Roman" panose="02020603050405020304" pitchFamily="18" charset="0"/>
                <a:cs typeface="Times New Roman" panose="02020603050405020304" pitchFamily="18" charset="0"/>
              </a:rPr>
              <a:t> must occur </a:t>
            </a:r>
          </a:p>
          <a:p>
            <a:pPr marL="1123633" lvl="2" indent="-166688"/>
            <a:r>
              <a:rPr lang="en-US" sz="2000" b="1" i="1" dirty="0" smtClean="0">
                <a:latin typeface="Times New Roman" panose="02020603050405020304" pitchFamily="18" charset="0"/>
                <a:cs typeface="Times New Roman" panose="02020603050405020304" pitchFamily="18" charset="0"/>
              </a:rPr>
              <a:t>Two</a:t>
            </a:r>
            <a:r>
              <a:rPr lang="en-US" sz="2000" i="1" dirty="0" smtClean="0">
                <a:latin typeface="Times New Roman" panose="02020603050405020304" pitchFamily="18" charset="0"/>
                <a:cs typeface="Times New Roman" panose="02020603050405020304" pitchFamily="18" charset="0"/>
              </a:rPr>
              <a:t> per accidental injury per covered member</a:t>
            </a:r>
          </a:p>
          <a:p>
            <a:pPr marL="849313" lvl="1" indent="-166688"/>
            <a:r>
              <a:rPr lang="en-US" sz="2400" b="1" i="1" u="sng" dirty="0" smtClean="0">
                <a:latin typeface="Times New Roman" panose="02020603050405020304" pitchFamily="18" charset="0"/>
                <a:cs typeface="Times New Roman" panose="02020603050405020304" pitchFamily="18" charset="0"/>
              </a:rPr>
              <a:t>Rehabilitative therapy </a:t>
            </a:r>
            <a:r>
              <a:rPr lang="en-US" i="1" dirty="0" smtClean="0">
                <a:latin typeface="Times New Roman" panose="02020603050405020304" pitchFamily="18" charset="0"/>
                <a:cs typeface="Times New Roman" panose="02020603050405020304" pitchFamily="18" charset="0"/>
              </a:rPr>
              <a:t>must begin</a:t>
            </a:r>
          </a:p>
          <a:p>
            <a:pPr marL="1123633" lvl="2" indent="-166688"/>
            <a:r>
              <a:rPr lang="en-US" sz="2000" b="1" i="1" dirty="0" smtClean="0">
                <a:latin typeface="Times New Roman" panose="02020603050405020304" pitchFamily="18" charset="0"/>
                <a:cs typeface="Times New Roman" panose="02020603050405020304" pitchFamily="18" charset="0"/>
              </a:rPr>
              <a:t>One per day </a:t>
            </a:r>
            <a:r>
              <a:rPr lang="en-US" sz="2000" i="1" dirty="0" smtClean="0">
                <a:latin typeface="Times New Roman" panose="02020603050405020304" pitchFamily="18" charset="0"/>
                <a:cs typeface="Times New Roman" panose="02020603050405020304" pitchFamily="18" charset="0"/>
              </a:rPr>
              <a:t>per covered member.  </a:t>
            </a:r>
            <a:r>
              <a:rPr lang="en-US" sz="2000" b="1" i="1" dirty="0" smtClean="0">
                <a:latin typeface="Times New Roman" panose="02020603050405020304" pitchFamily="18" charset="0"/>
                <a:cs typeface="Times New Roman" panose="02020603050405020304" pitchFamily="18" charset="0"/>
              </a:rPr>
              <a:t>Up to 10 visits </a:t>
            </a:r>
            <a:r>
              <a:rPr lang="en-US" sz="2000" i="1" dirty="0" smtClean="0">
                <a:latin typeface="Times New Roman" panose="02020603050405020304" pitchFamily="18" charset="0"/>
                <a:cs typeface="Times New Roman" panose="02020603050405020304" pitchFamily="18" charset="0"/>
              </a:rPr>
              <a:t>a year per accidental injury</a:t>
            </a:r>
          </a:p>
        </p:txBody>
      </p:sp>
      <p:sp>
        <p:nvSpPr>
          <p:cNvPr id="6" name="Slide Number Placeholder 5"/>
          <p:cNvSpPr>
            <a:spLocks noGrp="1"/>
          </p:cNvSpPr>
          <p:nvPr>
            <p:ph type="sldNum" sz="quarter" idx="4"/>
          </p:nvPr>
        </p:nvSpPr>
        <p:spPr/>
        <p:txBody>
          <a:bodyPr/>
          <a:lstStyle/>
          <a:p>
            <a:fld id="{FF8987E6-1DFD-4989-B4E6-E4923AAD2E76}" type="slidenum">
              <a:rPr lang="en-US" smtClean="0"/>
              <a:pPr/>
              <a:t>8</a:t>
            </a:fld>
            <a:endParaRPr lang="en-US" dirty="0"/>
          </a:p>
        </p:txBody>
      </p:sp>
      <p:pic>
        <p:nvPicPr>
          <p:cNvPr id="4" name="Picture 3" descr="90Days.png"/>
          <p:cNvPicPr>
            <a:picLocks noChangeAspect="1"/>
          </p:cNvPicPr>
          <p:nvPr/>
        </p:nvPicPr>
        <p:blipFill>
          <a:blip r:embed="rId3" cstate="print"/>
          <a:stretch>
            <a:fillRect/>
          </a:stretch>
        </p:blipFill>
        <p:spPr>
          <a:xfrm>
            <a:off x="400684" y="2522474"/>
            <a:ext cx="1279099" cy="135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Road2Recovery_168725527.jpg"/>
          <p:cNvPicPr>
            <a:picLocks noChangeAspect="1"/>
          </p:cNvPicPr>
          <p:nvPr/>
        </p:nvPicPr>
        <p:blipFill>
          <a:blip r:embed="rId4" cstate="print"/>
          <a:srcRect l="6163" t="27436" r="16171" b="30549"/>
          <a:stretch>
            <a:fillRect/>
          </a:stretch>
        </p:blipFill>
        <p:spPr>
          <a:xfrm>
            <a:off x="2600118" y="4325510"/>
            <a:ext cx="3943765" cy="1938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771" y="397566"/>
            <a:ext cx="8300736" cy="798337"/>
          </a:xfrm>
        </p:spPr>
        <p:txBody>
          <a:bodyPr/>
          <a:lstStyle/>
          <a:p>
            <a:pPr algn="ctr"/>
            <a:r>
              <a:rPr lang="en-US" sz="3600" dirty="0" smtClean="0"/>
              <a:t>HIGHLIGHTS</a:t>
            </a:r>
            <a:endParaRPr lang="en-US" sz="3600" dirty="0"/>
          </a:p>
        </p:txBody>
      </p:sp>
      <p:sp>
        <p:nvSpPr>
          <p:cNvPr id="3" name="Content Placeholder 2"/>
          <p:cNvSpPr>
            <a:spLocks noGrp="1"/>
          </p:cNvSpPr>
          <p:nvPr>
            <p:ph sz="quarter" idx="10"/>
          </p:nvPr>
        </p:nvSpPr>
        <p:spPr>
          <a:xfrm>
            <a:off x="250825" y="1283367"/>
            <a:ext cx="8664575" cy="4980908"/>
          </a:xfrm>
        </p:spPr>
        <p:txBody>
          <a:bodyPr/>
          <a:lstStyle/>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Benefits </a:t>
            </a:r>
            <a:r>
              <a:rPr lang="en-US" sz="2000" b="1" i="1" dirty="0">
                <a:latin typeface="Times New Roman" panose="02020603050405020304" pitchFamily="18" charset="0"/>
                <a:cs typeface="Times New Roman" panose="02020603050405020304" pitchFamily="18" charset="0"/>
              </a:rPr>
              <a:t>are paid </a:t>
            </a:r>
            <a:r>
              <a:rPr lang="en-US" sz="2000" b="1" i="1" dirty="0">
                <a:solidFill>
                  <a:srgbClr val="C00000"/>
                </a:solidFill>
                <a:latin typeface="Times New Roman" panose="02020603050405020304" pitchFamily="18" charset="0"/>
                <a:cs typeface="Times New Roman" panose="02020603050405020304" pitchFamily="18" charset="0"/>
              </a:rPr>
              <a:t>directly to you </a:t>
            </a:r>
            <a:r>
              <a:rPr lang="en-US" sz="2000" b="1" i="1" dirty="0">
                <a:latin typeface="Times New Roman" panose="02020603050405020304" pitchFamily="18" charset="0"/>
                <a:cs typeface="Times New Roman" panose="02020603050405020304" pitchFamily="18" charset="0"/>
              </a:rPr>
              <a:t>in addition to any other </a:t>
            </a:r>
            <a:r>
              <a:rPr lang="en-US" sz="2000" b="1" i="1" dirty="0" smtClean="0">
                <a:latin typeface="Times New Roman" panose="02020603050405020304" pitchFamily="18" charset="0"/>
                <a:cs typeface="Times New Roman" panose="02020603050405020304" pitchFamily="18" charset="0"/>
              </a:rPr>
              <a:t>insurance.</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Guaranteed issue.</a:t>
            </a: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No Underwriting!</a:t>
            </a:r>
            <a:endParaRPr lang="en-U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b="1" i="1" dirty="0" smtClean="0">
                <a:solidFill>
                  <a:srgbClr val="C00000"/>
                </a:solidFill>
                <a:latin typeface="Times New Roman" panose="02020603050405020304" pitchFamily="18" charset="0"/>
                <a:cs typeface="Times New Roman" panose="02020603050405020304" pitchFamily="18" charset="0"/>
              </a:rPr>
              <a:t>Composite Rates!</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Your </a:t>
            </a:r>
            <a:r>
              <a:rPr lang="en-US" sz="2000" b="1" i="1" dirty="0">
                <a:latin typeface="Times New Roman" panose="02020603050405020304" pitchFamily="18" charset="0"/>
                <a:cs typeface="Times New Roman" panose="02020603050405020304" pitchFamily="18" charset="0"/>
              </a:rPr>
              <a:t>policy is guaranteed renewable until age 75.</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The </a:t>
            </a:r>
            <a:r>
              <a:rPr lang="en-US" sz="2000" b="1" i="1" dirty="0">
                <a:latin typeface="Times New Roman" panose="02020603050405020304" pitchFamily="18" charset="0"/>
                <a:cs typeface="Times New Roman" panose="02020603050405020304" pitchFamily="18" charset="0"/>
              </a:rPr>
              <a:t>premium rate </a:t>
            </a:r>
            <a:r>
              <a:rPr lang="en-US" sz="2000" b="1" i="1" dirty="0">
                <a:solidFill>
                  <a:srgbClr val="C00000"/>
                </a:solidFill>
                <a:latin typeface="Times New Roman" panose="02020603050405020304" pitchFamily="18" charset="0"/>
                <a:cs typeface="Times New Roman" panose="02020603050405020304" pitchFamily="18" charset="0"/>
              </a:rPr>
              <a:t>does not increase </a:t>
            </a:r>
            <a:r>
              <a:rPr lang="en-US" sz="2000" b="1" i="1" dirty="0">
                <a:latin typeface="Times New Roman" panose="02020603050405020304" pitchFamily="18" charset="0"/>
                <a:cs typeface="Times New Roman" panose="02020603050405020304" pitchFamily="18" charset="0"/>
              </a:rPr>
              <a:t>with age and </a:t>
            </a:r>
            <a:r>
              <a:rPr lang="en-US" sz="2000" b="1" i="1" dirty="0">
                <a:solidFill>
                  <a:srgbClr val="C00000"/>
                </a:solidFill>
                <a:latin typeface="Times New Roman" panose="02020603050405020304" pitchFamily="18" charset="0"/>
                <a:cs typeface="Times New Roman" panose="02020603050405020304" pitchFamily="18" charset="0"/>
              </a:rPr>
              <a:t>benefits do not decrease </a:t>
            </a:r>
            <a:r>
              <a:rPr lang="en-US" sz="2000" b="1" i="1" dirty="0">
                <a:latin typeface="Times New Roman" panose="02020603050405020304" pitchFamily="18" charset="0"/>
                <a:cs typeface="Times New Roman" panose="02020603050405020304" pitchFamily="18" charset="0"/>
              </a:rPr>
              <a:t>as you get older</a:t>
            </a:r>
            <a:r>
              <a:rPr lang="en-US" sz="2000" b="1" i="1" dirty="0" smtClean="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You </a:t>
            </a:r>
            <a:r>
              <a:rPr lang="en-US" sz="2000" b="1" i="1" dirty="0">
                <a:latin typeface="Times New Roman" panose="02020603050405020304" pitchFamily="18" charset="0"/>
                <a:cs typeface="Times New Roman" panose="02020603050405020304" pitchFamily="18" charset="0"/>
              </a:rPr>
              <a:t>can not be singled out for a rate increase! We can only change rates if we change rates on all policies of this type in your state.</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Covers </a:t>
            </a:r>
            <a:r>
              <a:rPr lang="en-US" sz="2000" b="1" i="1" dirty="0">
                <a:solidFill>
                  <a:srgbClr val="C00000"/>
                </a:solidFill>
                <a:latin typeface="Times New Roman" panose="02020603050405020304" pitchFamily="18" charset="0"/>
                <a:cs typeface="Times New Roman" panose="02020603050405020304" pitchFamily="18" charset="0"/>
              </a:rPr>
              <a:t>on and off the job </a:t>
            </a:r>
            <a:r>
              <a:rPr lang="en-US" sz="2000" b="1" i="1" dirty="0" smtClean="0">
                <a:solidFill>
                  <a:srgbClr val="C00000"/>
                </a:solidFill>
                <a:latin typeface="Times New Roman" panose="02020603050405020304" pitchFamily="18" charset="0"/>
                <a:cs typeface="Times New Roman" panose="02020603050405020304" pitchFamily="18" charset="0"/>
              </a:rPr>
              <a:t>accidents</a:t>
            </a:r>
            <a:r>
              <a:rPr lang="en-US" sz="2000" b="1" i="1" dirty="0" smtClean="0">
                <a:latin typeface="Times New Roman" panose="02020603050405020304" pitchFamily="18" charset="0"/>
                <a:cs typeface="Times New Roman" panose="02020603050405020304" pitchFamily="18" charset="0"/>
              </a:rPr>
              <a:t>! Pays in addition to worker’s comp. </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24/7 </a:t>
            </a:r>
            <a:r>
              <a:rPr lang="en-US" sz="2000" b="1" i="1" dirty="0">
                <a:latin typeface="Times New Roman" panose="02020603050405020304" pitchFamily="18" charset="0"/>
                <a:cs typeface="Times New Roman" panose="02020603050405020304" pitchFamily="18" charset="0"/>
              </a:rPr>
              <a:t>hours per day!</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There </a:t>
            </a:r>
            <a:r>
              <a:rPr lang="en-US" sz="2000" b="1" i="1" dirty="0">
                <a:latin typeface="Times New Roman" panose="02020603050405020304" pitchFamily="18" charset="0"/>
                <a:cs typeface="Times New Roman" panose="02020603050405020304" pitchFamily="18" charset="0"/>
              </a:rPr>
              <a:t>is only a $100 deductible per year on individual plan.</a:t>
            </a: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Coverage </a:t>
            </a:r>
            <a:r>
              <a:rPr lang="en-US" sz="2000" b="1" i="1" dirty="0">
                <a:latin typeface="Times New Roman" panose="02020603050405020304" pitchFamily="18" charset="0"/>
                <a:cs typeface="Times New Roman" panose="02020603050405020304" pitchFamily="18" charset="0"/>
              </a:rPr>
              <a:t>is effective immediately once accepted by the company. </a:t>
            </a:r>
            <a:endParaRPr lang="en-U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Pays off of E.O.B.-Much higher payout on claims!</a:t>
            </a:r>
            <a:endParaRPr lang="en-US" sz="2000" b="1"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b="1" i="1" dirty="0" smtClean="0">
                <a:latin typeface="Times New Roman" panose="02020603050405020304" pitchFamily="18" charset="0"/>
                <a:cs typeface="Times New Roman" panose="02020603050405020304" pitchFamily="18" charset="0"/>
              </a:rPr>
              <a:t>You </a:t>
            </a:r>
            <a:r>
              <a:rPr lang="en-US" sz="2000" b="1" i="1" dirty="0">
                <a:solidFill>
                  <a:srgbClr val="C00000"/>
                </a:solidFill>
                <a:latin typeface="Times New Roman" panose="02020603050405020304" pitchFamily="18" charset="0"/>
                <a:cs typeface="Times New Roman" panose="02020603050405020304" pitchFamily="18" charset="0"/>
              </a:rPr>
              <a:t>don’t need health insurance </a:t>
            </a:r>
            <a:r>
              <a:rPr lang="en-US" sz="2000" b="1" i="1" dirty="0">
                <a:latin typeface="Times New Roman" panose="02020603050405020304" pitchFamily="18" charset="0"/>
                <a:cs typeface="Times New Roman" panose="02020603050405020304" pitchFamily="18" charset="0"/>
              </a:rPr>
              <a:t>to buy this </a:t>
            </a:r>
            <a:r>
              <a:rPr lang="en-US" sz="2000" b="1" i="1" dirty="0" smtClean="0">
                <a:latin typeface="Times New Roman" panose="02020603050405020304" pitchFamily="18" charset="0"/>
                <a:cs typeface="Times New Roman" panose="02020603050405020304" pitchFamily="18" charset="0"/>
              </a:rPr>
              <a:t>policy.</a:t>
            </a:r>
            <a:endParaRPr lang="en-US" sz="2000" b="1"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656ED98B-D76A-451A-9241-395F13F85772}" type="slidenum">
              <a:rPr lang="en-US" smtClean="0"/>
              <a:pPr/>
              <a:t>9</a:t>
            </a:fld>
            <a:endParaRPr lang="en-US" dirty="0"/>
          </a:p>
        </p:txBody>
      </p:sp>
    </p:spTree>
    <p:extLst>
      <p:ext uri="{BB962C8B-B14F-4D97-AF65-F5344CB8AC3E}">
        <p14:creationId xmlns:p14="http://schemas.microsoft.com/office/powerpoint/2010/main" val="1831025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4BD3474E9A1B488B85A3CF2D5DFDB0" ma:contentTypeVersion="1" ma:contentTypeDescription="Create a new document." ma:contentTypeScope="" ma:versionID="e3d10e587d56ced3d1a49d5ba0a0774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7E3E7-EFBA-4CE9-8A50-0650B48E51EF}">
  <ds:schemaRef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50BBA6-F120-488F-96E5-148A33E0B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99754E6-0CA5-467C-9251-F60FD4CEB49B}">
  <ds:schemaRefs>
    <ds:schemaRef ds:uri="http://schemas.microsoft.com/sharepoint/events"/>
  </ds:schemaRefs>
</ds:datastoreItem>
</file>

<file path=customXml/itemProps4.xml><?xml version="1.0" encoding="utf-8"?>
<ds:datastoreItem xmlns:ds="http://schemas.openxmlformats.org/officeDocument/2006/customXml" ds:itemID="{00A6C326-4D98-4FAD-AE16-66914BD079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575</TotalTime>
  <Words>1048</Words>
  <Application>Microsoft Office PowerPoint</Application>
  <PresentationFormat>On-screen Show (4:3)</PresentationFormat>
  <Paragraphs>171</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ACCIDENTS ARE A FACT OF LIFE!!</vt:lpstr>
      <vt:lpstr>Lifesecure Accident Policy</vt:lpstr>
      <vt:lpstr>Accident cause more than just  Medical short falls.</vt:lpstr>
      <vt:lpstr>How does Personal Accident Insurance Work?</vt:lpstr>
      <vt:lpstr>PowerPoint Presentation</vt:lpstr>
      <vt:lpstr> Important Time Limits</vt:lpstr>
      <vt:lpstr> Important Time Limits</vt:lpstr>
      <vt:lpstr>HIGHLIGHTS</vt:lpstr>
      <vt:lpstr>LIFESECURE ACCIDENT POLICY  The entire price for all this coverage is           Only….        Self        Self &amp; Spouse/Partner    Self &amp; Children      Family  $32.74                $42.03                           $50.29              $58.18   Can you see why so many people like yourself are taking advantage of this coverage? It just makes good sense!             </vt:lpstr>
      <vt:lpstr>13 REASONS TO CONSIDER BUYING  LIFESECURE ACCIDENT POLICY!  </vt:lpstr>
      <vt:lpstr>About LifeSecure</vt:lpstr>
    </vt:vector>
  </TitlesOfParts>
  <Company>Octane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Daubenmeyer</dc:creator>
  <cp:lastModifiedBy>Hal Stiffler</cp:lastModifiedBy>
  <cp:revision>75</cp:revision>
  <cp:lastPrinted>2019-03-17T19:12:24Z</cp:lastPrinted>
  <dcterms:created xsi:type="dcterms:W3CDTF">2016-07-07T17:21:03Z</dcterms:created>
  <dcterms:modified xsi:type="dcterms:W3CDTF">2019-03-26T18:15:17Z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0x0101008F4BD3474E9A1B488B85A3CF2D5DFDB0</vt:lpwstr>
  </property>
  <property fmtid="{D5CDD505-2E9C-101B-9397-08002B2CF9AE}" pid="3" name="_dlc_DocIdItemGuid">
    <vt:lpwstr>9b0c688a-7c56-4019-865c-3782e15be00a</vt:lpwstr>
  </property>
  <property fmtid="{D5CDD505-2E9C-101B-9397-08002B2CF9AE}" pid="4" name="_dlc_DocId">
    <vt:lpwstr>CS73TQCHTS6V-1090203195-18</vt:lpwstr>
  </property>
  <property fmtid="{D5CDD505-2E9C-101B-9397-08002B2CF9AE}" pid="5" name="_dlc_DocIdUrl">
    <vt:lpwstr>http://sharepoint/Marketing/_layouts/15/DocIdRedir.aspx?ID=CS73TQCHTS6V-1090203195-18, CS73TQCHTS6V-1090203195-18</vt:lpwstr>
  </property>
</Properties>
</file>